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4"/>
    <p:sldMasterId id="2147483729" r:id="rId5"/>
    <p:sldMasterId id="2147483813" r:id="rId6"/>
    <p:sldMasterId id="2147483819" r:id="rId7"/>
    <p:sldMasterId id="2147483828" r:id="rId8"/>
    <p:sldMasterId id="2147483854" r:id="rId9"/>
    <p:sldMasterId id="2147483866" r:id="rId10"/>
  </p:sldMasterIdLst>
  <p:notesMasterIdLst>
    <p:notesMasterId r:id="rId31"/>
  </p:notesMasterIdLst>
  <p:handoutMasterIdLst>
    <p:handoutMasterId r:id="rId32"/>
  </p:handoutMasterIdLst>
  <p:sldIdLst>
    <p:sldId id="2558" r:id="rId11"/>
    <p:sldId id="865" r:id="rId12"/>
    <p:sldId id="2546" r:id="rId13"/>
    <p:sldId id="2545" r:id="rId14"/>
    <p:sldId id="2544" r:id="rId15"/>
    <p:sldId id="2548" r:id="rId16"/>
    <p:sldId id="2549" r:id="rId17"/>
    <p:sldId id="2550" r:id="rId18"/>
    <p:sldId id="2551" r:id="rId19"/>
    <p:sldId id="872" r:id="rId20"/>
    <p:sldId id="2552" r:id="rId21"/>
    <p:sldId id="2553" r:id="rId22"/>
    <p:sldId id="2559" r:id="rId23"/>
    <p:sldId id="2554" r:id="rId24"/>
    <p:sldId id="2560" r:id="rId25"/>
    <p:sldId id="2555" r:id="rId26"/>
    <p:sldId id="2556" r:id="rId27"/>
    <p:sldId id="868" r:id="rId28"/>
    <p:sldId id="2557" r:id="rId29"/>
    <p:sldId id="871" r:id="rId30"/>
  </p:sldIdLst>
  <p:sldSz cx="12192000" cy="6858000"/>
  <p:notesSz cx="6797675" cy="9926638"/>
  <p:defaultTex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p:defaultTextStyle>
  <p:extLst>
    <p:ext uri="{521415D9-36F7-43E2-AB2F-B90AF26B5E84}">
      <p14:sectionLst xmlns:p14="http://schemas.microsoft.com/office/powerpoint/2010/main">
        <p14:section name="Default Section" id="{A4AF52AE-4518-41D3-9D22-3D638380BB2A}">
          <p14:sldIdLst>
            <p14:sldId id="2558"/>
            <p14:sldId id="865"/>
            <p14:sldId id="2546"/>
            <p14:sldId id="2545"/>
            <p14:sldId id="2544"/>
            <p14:sldId id="2548"/>
            <p14:sldId id="2549"/>
            <p14:sldId id="2550"/>
            <p14:sldId id="2551"/>
            <p14:sldId id="872"/>
            <p14:sldId id="2552"/>
            <p14:sldId id="2553"/>
            <p14:sldId id="2559"/>
            <p14:sldId id="2554"/>
            <p14:sldId id="2560"/>
            <p14:sldId id="2555"/>
            <p14:sldId id="2556"/>
            <p14:sldId id="868"/>
            <p14:sldId id="2557"/>
            <p14:sldId id="871"/>
          </p14:sldIdLst>
        </p14:section>
      </p14:sectionLst>
    </p:ext>
    <p:ext uri="{EFAFB233-063F-42B5-8137-9DF3F51BA10A}">
      <p15:sldGuideLst xmlns:p15="http://schemas.microsoft.com/office/powerpoint/2012/main">
        <p15:guide id="1" orient="horz" pos="3935" userDrawn="1">
          <p15:clr>
            <a:srgbClr val="A4A3A4"/>
          </p15:clr>
        </p15:guide>
        <p15:guide id="2" pos="384" userDrawn="1">
          <p15:clr>
            <a:srgbClr val="A4A3A4"/>
          </p15:clr>
        </p15:guide>
        <p15:guide id="3" pos="968" userDrawn="1">
          <p15:clr>
            <a:srgbClr val="A4A3A4"/>
          </p15:clr>
        </p15:guide>
        <p15:guide id="4" pos="6705" userDrawn="1">
          <p15:clr>
            <a:srgbClr val="A4A3A4"/>
          </p15:clr>
        </p15:guide>
        <p15:guide id="5" pos="5753"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a Kampe" initials="LK" lastIdx="1" clrIdx="0">
    <p:extLst>
      <p:ext uri="{19B8F6BF-5375-455C-9EA6-DF929625EA0E}">
        <p15:presenceInfo xmlns:p15="http://schemas.microsoft.com/office/powerpoint/2012/main" userId="Lena Kampe" providerId="None"/>
      </p:ext>
    </p:extLst>
  </p:cmAuthor>
  <p:cmAuthor id="2" name="Kampe, Lena GIZ TH" initials="KLGT" lastIdx="4" clrIdx="1">
    <p:extLst>
      <p:ext uri="{19B8F6BF-5375-455C-9EA6-DF929625EA0E}">
        <p15:presenceInfo xmlns:p15="http://schemas.microsoft.com/office/powerpoint/2012/main" userId="Kampe, Lena GIZ 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130C68"/>
    <a:srgbClr val="D5240F"/>
    <a:srgbClr val="999999"/>
    <a:srgbClr val="FFCC00"/>
    <a:srgbClr val="ECEBE8"/>
    <a:srgbClr val="000000"/>
    <a:srgbClr val="A7978D"/>
    <a:srgbClr val="C80F0F"/>
    <a:srgbClr val="FFD2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89" autoAdjust="0"/>
    <p:restoredTop sz="93759" autoAdjust="0"/>
  </p:normalViewPr>
  <p:slideViewPr>
    <p:cSldViewPr snapToGrid="0">
      <p:cViewPr varScale="1">
        <p:scale>
          <a:sx n="62" d="100"/>
          <a:sy n="62" d="100"/>
        </p:scale>
        <p:origin x="204" y="44"/>
      </p:cViewPr>
      <p:guideLst>
        <p:guide orient="horz" pos="3935"/>
        <p:guide pos="384"/>
        <p:guide pos="968"/>
        <p:guide pos="6705"/>
        <p:guide pos="5753"/>
      </p:guideLst>
    </p:cSldViewPr>
  </p:slideViewPr>
  <p:outlineViewPr>
    <p:cViewPr>
      <p:scale>
        <a:sx n="33" d="100"/>
        <a:sy n="33" d="100"/>
      </p:scale>
      <p:origin x="0" y="-1600"/>
    </p:cViewPr>
  </p:outlineViewPr>
  <p:notesTextViewPr>
    <p:cViewPr>
      <p:scale>
        <a:sx n="3" d="2"/>
        <a:sy n="3" d="2"/>
      </p:scale>
      <p:origin x="0" y="0"/>
    </p:cViewPr>
  </p:notesTextViewPr>
  <p:sorterViewPr>
    <p:cViewPr>
      <p:scale>
        <a:sx n="120" d="100"/>
        <a:sy n="120" d="100"/>
      </p:scale>
      <p:origin x="0" y="-1612"/>
    </p:cViewPr>
  </p:sorterViewPr>
  <p:notesViewPr>
    <p:cSldViewPr snapToGrid="0">
      <p:cViewPr varScale="1">
        <p:scale>
          <a:sx n="47" d="100"/>
          <a:sy n="47" d="100"/>
        </p:scale>
        <p:origin x="2792" y="4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defRPr sz="1200" b="0">
                <a:solidFill>
                  <a:schemeClr val="tx1"/>
                </a:solidFill>
                <a:latin typeface="Times" charset="0"/>
              </a:defRPr>
            </a:lvl1pPr>
          </a:lstStyle>
          <a:p>
            <a:endParaRPr lang="de-DE">
              <a:latin typeface="Arial Narrow" pitchFamily="34" charset="0"/>
            </a:endParaRPr>
          </a:p>
        </p:txBody>
      </p:sp>
      <p:sp>
        <p:nvSpPr>
          <p:cNvPr id="66563" name="Rectangle 3"/>
          <p:cNvSpPr>
            <a:spLocks noGrp="1" noChangeArrowheads="1"/>
          </p:cNvSpPr>
          <p:nvPr>
            <p:ph type="dt" sz="quarter" idx="1"/>
          </p:nvPr>
        </p:nvSpPr>
        <p:spPr bwMode="auto">
          <a:xfrm>
            <a:off x="3852018"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lgn="r">
              <a:defRPr sz="1200" b="0">
                <a:solidFill>
                  <a:schemeClr val="tx1"/>
                </a:solidFill>
                <a:latin typeface="Times" charset="0"/>
              </a:defRPr>
            </a:lvl1pPr>
          </a:lstStyle>
          <a:p>
            <a:endParaRPr lang="de-DE">
              <a:latin typeface="Arial Narrow" pitchFamily="34" charset="0"/>
            </a:endParaRPr>
          </a:p>
        </p:txBody>
      </p:sp>
      <p:sp>
        <p:nvSpPr>
          <p:cNvPr id="66564" name="Rectangle 4"/>
          <p:cNvSpPr>
            <a:spLocks noGrp="1" noChangeArrowheads="1"/>
          </p:cNvSpPr>
          <p:nvPr>
            <p:ph type="ftr" sz="quarter" idx="2"/>
          </p:nvPr>
        </p:nvSpPr>
        <p:spPr bwMode="auto">
          <a:xfrm>
            <a:off x="0"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defRPr sz="1200" b="0">
                <a:solidFill>
                  <a:schemeClr val="tx1"/>
                </a:solidFill>
                <a:latin typeface="Times" charset="0"/>
              </a:defRPr>
            </a:lvl1pPr>
          </a:lstStyle>
          <a:p>
            <a:endParaRPr lang="de-DE">
              <a:latin typeface="Arial Narrow" pitchFamily="34" charset="0"/>
            </a:endParaRPr>
          </a:p>
        </p:txBody>
      </p:sp>
      <p:sp>
        <p:nvSpPr>
          <p:cNvPr id="66565" name="Rectangle 5"/>
          <p:cNvSpPr>
            <a:spLocks noGrp="1" noChangeArrowheads="1"/>
          </p:cNvSpPr>
          <p:nvPr>
            <p:ph type="sldNum" sz="quarter" idx="3"/>
          </p:nvPr>
        </p:nvSpPr>
        <p:spPr bwMode="auto">
          <a:xfrm>
            <a:off x="3852018"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lgn="r">
              <a:defRPr sz="1200" b="0">
                <a:solidFill>
                  <a:schemeClr val="tx1"/>
                </a:solidFill>
                <a:latin typeface="Times" charset="0"/>
              </a:defRPr>
            </a:lvl1pPr>
          </a:lstStyle>
          <a:p>
            <a:fld id="{47F930EC-4FD0-431B-BB9B-47DE359CDF6F}" type="slidenum">
              <a:rPr lang="de-DE">
                <a:latin typeface="Arial Narrow" pitchFamily="34" charset="0"/>
              </a:rPr>
              <a:pPr/>
              <a:t>‹#›</a:t>
            </a:fld>
            <a:endParaRPr lang="de-DE">
              <a:latin typeface="Arial Narrow" pitchFamily="34" charset="0"/>
            </a:endParaRPr>
          </a:p>
        </p:txBody>
      </p:sp>
    </p:spTree>
    <p:extLst>
      <p:ext uri="{BB962C8B-B14F-4D97-AF65-F5344CB8AC3E}">
        <p14:creationId xmlns:p14="http://schemas.microsoft.com/office/powerpoint/2010/main" val="2484227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defRPr sz="1200" b="0">
                <a:solidFill>
                  <a:schemeClr val="tx1"/>
                </a:solidFill>
                <a:latin typeface="Arial Narrow" pitchFamily="34" charset="0"/>
              </a:defRPr>
            </a:lvl1pPr>
          </a:lstStyle>
          <a:p>
            <a:endParaRPr lang="de-DE"/>
          </a:p>
        </p:txBody>
      </p:sp>
      <p:sp>
        <p:nvSpPr>
          <p:cNvPr id="8195" name="Rectangle 3"/>
          <p:cNvSpPr>
            <a:spLocks noGrp="1" noChangeArrowheads="1"/>
          </p:cNvSpPr>
          <p:nvPr>
            <p:ph type="dt" idx="1"/>
          </p:nvPr>
        </p:nvSpPr>
        <p:spPr bwMode="auto">
          <a:xfrm>
            <a:off x="3852018"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lgn="r">
              <a:defRPr sz="1200" b="0">
                <a:solidFill>
                  <a:schemeClr val="tx1"/>
                </a:solidFill>
                <a:latin typeface="Arial Narrow" pitchFamily="34" charset="0"/>
              </a:defRPr>
            </a:lvl1pPr>
          </a:lstStyle>
          <a:p>
            <a:endParaRPr lang="de-DE"/>
          </a:p>
        </p:txBody>
      </p:sp>
      <p:sp>
        <p:nvSpPr>
          <p:cNvPr id="8196" name="Rectangle 4"/>
          <p:cNvSpPr>
            <a:spLocks noGrp="1" noRot="1" noChangeAspect="1" noChangeArrowheads="1" noTextEdit="1"/>
          </p:cNvSpPr>
          <p:nvPr>
            <p:ph type="sldImg" idx="2"/>
          </p:nvPr>
        </p:nvSpPr>
        <p:spPr bwMode="auto">
          <a:xfrm>
            <a:off x="88900" y="744538"/>
            <a:ext cx="6619875" cy="372427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06357" y="4715351"/>
            <a:ext cx="4984961" cy="4466592"/>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8198" name="Rectangle 6"/>
          <p:cNvSpPr>
            <a:spLocks noGrp="1" noChangeArrowheads="1"/>
          </p:cNvSpPr>
          <p:nvPr>
            <p:ph type="ftr" sz="quarter" idx="4"/>
          </p:nvPr>
        </p:nvSpPr>
        <p:spPr bwMode="auto">
          <a:xfrm>
            <a:off x="0"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defRPr sz="1200" b="0">
                <a:solidFill>
                  <a:schemeClr val="tx1"/>
                </a:solidFill>
                <a:latin typeface="Arial Narrow" pitchFamily="34" charset="0"/>
              </a:defRPr>
            </a:lvl1pPr>
          </a:lstStyle>
          <a:p>
            <a:endParaRPr lang="de-DE"/>
          </a:p>
        </p:txBody>
      </p:sp>
      <p:sp>
        <p:nvSpPr>
          <p:cNvPr id="8199" name="Rectangle 7"/>
          <p:cNvSpPr>
            <a:spLocks noGrp="1" noChangeArrowheads="1"/>
          </p:cNvSpPr>
          <p:nvPr>
            <p:ph type="sldNum" sz="quarter" idx="5"/>
          </p:nvPr>
        </p:nvSpPr>
        <p:spPr bwMode="auto">
          <a:xfrm>
            <a:off x="3852018"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lgn="r">
              <a:defRPr sz="1200" b="0">
                <a:solidFill>
                  <a:schemeClr val="tx1"/>
                </a:solidFill>
                <a:latin typeface="Arial Narrow" pitchFamily="34" charset="0"/>
              </a:defRPr>
            </a:lvl1pPr>
          </a:lstStyle>
          <a:p>
            <a:fld id="{276F4F92-661F-4424-ADED-7D3829A4203F}" type="slidenum">
              <a:rPr lang="de-DE" smtClean="0"/>
              <a:pPr/>
              <a:t>‹#›</a:t>
            </a:fld>
            <a:endParaRPr lang="de-DE"/>
          </a:p>
        </p:txBody>
      </p:sp>
    </p:spTree>
    <p:extLst>
      <p:ext uri="{BB962C8B-B14F-4D97-AF65-F5344CB8AC3E}">
        <p14:creationId xmlns:p14="http://schemas.microsoft.com/office/powerpoint/2010/main" val="32016004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Narrow" pitchFamily="34" charset="0"/>
        <a:ea typeface="+mn-ea"/>
        <a:cs typeface="+mn-cs"/>
      </a:defRPr>
    </a:lvl1pPr>
    <a:lvl2pPr marL="457200" algn="l" rtl="0" fontAlgn="base">
      <a:spcBef>
        <a:spcPct val="30000"/>
      </a:spcBef>
      <a:spcAft>
        <a:spcPct val="0"/>
      </a:spcAft>
      <a:defRPr sz="1200" kern="1200">
        <a:solidFill>
          <a:schemeClr val="tx1"/>
        </a:solidFill>
        <a:latin typeface="Arial Narrow" pitchFamily="34" charset="0"/>
        <a:ea typeface="+mn-ea"/>
        <a:cs typeface="+mn-cs"/>
      </a:defRPr>
    </a:lvl2pPr>
    <a:lvl3pPr marL="914400" algn="l" rtl="0" fontAlgn="base">
      <a:spcBef>
        <a:spcPct val="30000"/>
      </a:spcBef>
      <a:spcAft>
        <a:spcPct val="0"/>
      </a:spcAft>
      <a:defRPr sz="1200" kern="1200">
        <a:solidFill>
          <a:schemeClr val="tx1"/>
        </a:solidFill>
        <a:latin typeface="Arial Narrow" pitchFamily="34" charset="0"/>
        <a:ea typeface="+mn-ea"/>
        <a:cs typeface="+mn-cs"/>
      </a:defRPr>
    </a:lvl3pPr>
    <a:lvl4pPr marL="1371600" algn="l" rtl="0" fontAlgn="base">
      <a:spcBef>
        <a:spcPct val="30000"/>
      </a:spcBef>
      <a:spcAft>
        <a:spcPct val="0"/>
      </a:spcAft>
      <a:defRPr sz="1200" kern="1200">
        <a:solidFill>
          <a:schemeClr val="tx1"/>
        </a:solidFill>
        <a:latin typeface="Arial Narrow" pitchFamily="34" charset="0"/>
        <a:ea typeface="+mn-ea"/>
        <a:cs typeface="+mn-cs"/>
      </a:defRPr>
    </a:lvl4pPr>
    <a:lvl5pPr marL="1828800" algn="l" rtl="0" fontAlgn="base">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76F4F92-661F-4424-ADED-7D3829A4203F}" type="slidenum">
              <a:rPr lang="de-DE" smtClean="0"/>
              <a:pPr/>
              <a:t>1</a:t>
            </a:fld>
            <a:endParaRPr lang="de-DE"/>
          </a:p>
        </p:txBody>
      </p:sp>
    </p:spTree>
    <p:extLst>
      <p:ext uri="{BB962C8B-B14F-4D97-AF65-F5344CB8AC3E}">
        <p14:creationId xmlns:p14="http://schemas.microsoft.com/office/powerpoint/2010/main" val="1899561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Guidelines Report: </a:t>
            </a:r>
            <a:r>
              <a:rPr lang="en-GB" sz="1200" b="1" kern="1200" dirty="0">
                <a:solidFill>
                  <a:schemeClr val="tx1"/>
                </a:solidFill>
                <a:effectLst/>
                <a:latin typeface="Arial Narrow" pitchFamily="34" charset="0"/>
                <a:ea typeface="+mn-ea"/>
                <a:cs typeface="+mn-cs"/>
              </a:rPr>
              <a:t>Methodology and tools for SECAP adaptation actions including Nature-based Solutions</a:t>
            </a:r>
            <a:endParaRPr lang="en-US" sz="1200" kern="1200" dirty="0">
              <a:solidFill>
                <a:schemeClr val="tx1"/>
              </a:solidFill>
              <a:effectLst/>
              <a:latin typeface="Arial Narrow"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2</a:t>
            </a:fld>
            <a:endParaRPr lang="en-TR"/>
          </a:p>
        </p:txBody>
      </p:sp>
    </p:spTree>
    <p:extLst>
      <p:ext uri="{BB962C8B-B14F-4D97-AF65-F5344CB8AC3E}">
        <p14:creationId xmlns:p14="http://schemas.microsoft.com/office/powerpoint/2010/main" val="1614223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76F4F92-661F-4424-ADED-7D3829A4203F}" type="slidenum">
              <a:rPr lang="de-DE" smtClean="0"/>
              <a:pPr/>
              <a:t>3</a:t>
            </a:fld>
            <a:endParaRPr lang="de-DE"/>
          </a:p>
        </p:txBody>
      </p:sp>
    </p:spTree>
    <p:extLst>
      <p:ext uri="{BB962C8B-B14F-4D97-AF65-F5344CB8AC3E}">
        <p14:creationId xmlns:p14="http://schemas.microsoft.com/office/powerpoint/2010/main" val="4221839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Narrow" pitchFamily="34" charset="0"/>
                <a:ea typeface="+mn-ea"/>
                <a:cs typeface="+mn-cs"/>
              </a:rPr>
              <a:t>Turkey</a:t>
            </a:r>
            <a:r>
              <a:rPr lang="en-US" sz="1200" kern="1200" dirty="0">
                <a:solidFill>
                  <a:schemeClr val="tx1"/>
                </a:solidFill>
                <a:effectLst/>
                <a:latin typeface="Arial Narrow" pitchFamily="34" charset="0"/>
                <a:ea typeface="+mn-ea"/>
                <a:cs typeface="+mn-cs"/>
              </a:rPr>
              <a:t> adopted the </a:t>
            </a:r>
            <a:r>
              <a:rPr lang="en-US" sz="1200" b="1" kern="1200" dirty="0">
                <a:solidFill>
                  <a:schemeClr val="tx1"/>
                </a:solidFill>
                <a:effectLst/>
                <a:latin typeface="Arial Narrow" pitchFamily="34" charset="0"/>
                <a:ea typeface="+mn-ea"/>
                <a:cs typeface="+mn-cs"/>
              </a:rPr>
              <a:t>Sendai Framework</a:t>
            </a:r>
            <a:r>
              <a:rPr lang="en-US" sz="1200" kern="1200" dirty="0">
                <a:solidFill>
                  <a:schemeClr val="tx1"/>
                </a:solidFill>
                <a:effectLst/>
                <a:latin typeface="Arial Narrow" pitchFamily="34" charset="0"/>
                <a:ea typeface="+mn-ea"/>
                <a:cs typeface="+mn-cs"/>
              </a:rPr>
              <a:t> in March, 2015 and i</a:t>
            </a:r>
            <a:r>
              <a:rPr lang="en-US" sz="1200" b="1" kern="1200" dirty="0">
                <a:solidFill>
                  <a:schemeClr val="tx1"/>
                </a:solidFill>
                <a:effectLst/>
                <a:latin typeface="Arial Narrow" pitchFamily="34" charset="0"/>
                <a:ea typeface="+mn-ea"/>
                <a:cs typeface="+mn-cs"/>
              </a:rPr>
              <a:t>s currently an active participant</a:t>
            </a:r>
            <a:r>
              <a:rPr lang="en-US" sz="1200" kern="1200" dirty="0">
                <a:solidFill>
                  <a:schemeClr val="tx1"/>
                </a:solidFill>
                <a:effectLst/>
                <a:latin typeface="Arial Narrow" pitchFamily="34" charset="0"/>
                <a:ea typeface="+mn-ea"/>
                <a:cs typeface="+mn-cs"/>
              </a:rPr>
              <a:t> in its implementation, through national strategies and regional cooperation.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Narrow" pitchFamily="34"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Narrow" pitchFamily="34" charset="0"/>
                <a:ea typeface="+mn-ea"/>
                <a:cs typeface="+mn-cs"/>
              </a:rPr>
              <a:t>Furthermore, within the UNFCCC framework, Turkey ratified the Paris Agreement in October 2021, which enabled the country to formulate both a </a:t>
            </a:r>
            <a:r>
              <a:rPr lang="en-US" sz="1200" b="1" kern="1200" dirty="0">
                <a:solidFill>
                  <a:schemeClr val="tx1"/>
                </a:solidFill>
                <a:effectLst/>
                <a:latin typeface="Arial Narrow" pitchFamily="34" charset="0"/>
                <a:ea typeface="+mn-ea"/>
                <a:cs typeface="+mn-cs"/>
              </a:rPr>
              <a:t>National Adaptation Plan (NAP)</a:t>
            </a:r>
            <a:r>
              <a:rPr lang="en-US" sz="1200" kern="1200" dirty="0">
                <a:solidFill>
                  <a:schemeClr val="tx1"/>
                </a:solidFill>
                <a:effectLst/>
                <a:latin typeface="Arial Narrow" pitchFamily="34" charset="0"/>
                <a:ea typeface="+mn-ea"/>
                <a:cs typeface="+mn-cs"/>
              </a:rPr>
              <a:t> and a </a:t>
            </a:r>
            <a:r>
              <a:rPr lang="en-US" sz="1200" b="1" kern="1200" dirty="0">
                <a:solidFill>
                  <a:schemeClr val="tx1"/>
                </a:solidFill>
                <a:effectLst/>
                <a:latin typeface="Arial Narrow" pitchFamily="34" charset="0"/>
                <a:ea typeface="+mn-ea"/>
                <a:cs typeface="+mn-cs"/>
              </a:rPr>
              <a:t>Nationally Determined Contribution (NDC)</a:t>
            </a:r>
            <a:r>
              <a:rPr lang="en-US" sz="1200" kern="1200" dirty="0">
                <a:solidFill>
                  <a:schemeClr val="tx1"/>
                </a:solidFill>
                <a:effectLst/>
                <a:latin typeface="Arial Narrow" pitchFamily="34" charset="0"/>
                <a:ea typeface="+mn-ea"/>
                <a:cs typeface="+mn-cs"/>
              </a:rPr>
              <a:t>, with specific timelines and characteristics:</a:t>
            </a:r>
          </a:p>
        </p:txBody>
      </p:sp>
      <p:sp>
        <p:nvSpPr>
          <p:cNvPr id="4" name="Slide Number Placeholder 3"/>
          <p:cNvSpPr>
            <a:spLocks noGrp="1"/>
          </p:cNvSpPr>
          <p:nvPr>
            <p:ph type="sldNum" sz="quarter" idx="5"/>
          </p:nvPr>
        </p:nvSpPr>
        <p:spPr/>
        <p:txBody>
          <a:bodyPr/>
          <a:lstStyle/>
          <a:p>
            <a:fld id="{276F4F92-661F-4424-ADED-7D3829A4203F}" type="slidenum">
              <a:rPr lang="de-DE" smtClean="0"/>
              <a:pPr/>
              <a:t>4</a:t>
            </a:fld>
            <a:endParaRPr lang="de-DE"/>
          </a:p>
        </p:txBody>
      </p:sp>
    </p:spTree>
    <p:extLst>
      <p:ext uri="{BB962C8B-B14F-4D97-AF65-F5344CB8AC3E}">
        <p14:creationId xmlns:p14="http://schemas.microsoft.com/office/powerpoint/2010/main" val="2923659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3</a:t>
            </a:r>
          </a:p>
        </p:txBody>
      </p:sp>
      <p:sp>
        <p:nvSpPr>
          <p:cNvPr id="4" name="Slide Number Placeholder 3"/>
          <p:cNvSpPr>
            <a:spLocks noGrp="1"/>
          </p:cNvSpPr>
          <p:nvPr>
            <p:ph type="sldNum" sz="quarter" idx="5"/>
          </p:nvPr>
        </p:nvSpPr>
        <p:spPr/>
        <p:txBody>
          <a:bodyPr/>
          <a:lstStyle/>
          <a:p>
            <a:fld id="{276F4F92-661F-4424-ADED-7D3829A4203F}" type="slidenum">
              <a:rPr lang="de-DE" smtClean="0"/>
              <a:pPr/>
              <a:t>6</a:t>
            </a:fld>
            <a:endParaRPr lang="de-DE"/>
          </a:p>
        </p:txBody>
      </p:sp>
    </p:spTree>
    <p:extLst>
      <p:ext uri="{BB962C8B-B14F-4D97-AF65-F5344CB8AC3E}">
        <p14:creationId xmlns:p14="http://schemas.microsoft.com/office/powerpoint/2010/main" val="1762205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4</a:t>
            </a:r>
          </a:p>
        </p:txBody>
      </p:sp>
      <p:sp>
        <p:nvSpPr>
          <p:cNvPr id="4" name="Slide Number Placeholder 3"/>
          <p:cNvSpPr>
            <a:spLocks noGrp="1"/>
          </p:cNvSpPr>
          <p:nvPr>
            <p:ph type="sldNum" sz="quarter" idx="5"/>
          </p:nvPr>
        </p:nvSpPr>
        <p:spPr/>
        <p:txBody>
          <a:bodyPr/>
          <a:lstStyle/>
          <a:p>
            <a:fld id="{276F4F92-661F-4424-ADED-7D3829A4203F}" type="slidenum">
              <a:rPr lang="de-DE" smtClean="0"/>
              <a:pPr/>
              <a:t>7</a:t>
            </a:fld>
            <a:endParaRPr lang="de-DE"/>
          </a:p>
        </p:txBody>
      </p:sp>
    </p:spTree>
    <p:extLst>
      <p:ext uri="{BB962C8B-B14F-4D97-AF65-F5344CB8AC3E}">
        <p14:creationId xmlns:p14="http://schemas.microsoft.com/office/powerpoint/2010/main" val="395943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9</a:t>
            </a:fld>
            <a:endParaRPr lang="de-DE"/>
          </a:p>
        </p:txBody>
      </p:sp>
    </p:spTree>
    <p:extLst>
      <p:ext uri="{BB962C8B-B14F-4D97-AF65-F5344CB8AC3E}">
        <p14:creationId xmlns:p14="http://schemas.microsoft.com/office/powerpoint/2010/main" val="163556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Synergies between Adaptation (CCA) and Mitigation;</a:t>
            </a:r>
          </a:p>
          <a:p>
            <a:r>
              <a:rPr lang="en-US" dirty="0"/>
              <a:t>CCA may be understood as all actions leading to reducing climate risk, hence the impacts of extreme weather events.</a:t>
            </a:r>
          </a:p>
          <a:p>
            <a:endParaRPr lang="en-US" dirty="0"/>
          </a:p>
          <a:p>
            <a:r>
              <a:rPr lang="en-US" dirty="0"/>
              <a:t>This includes reducing vulnerabilities and exposure of citizens and urban areas to weather and climate events. Adaptation happens through: </a:t>
            </a:r>
          </a:p>
          <a:p>
            <a:pPr marL="228600" indent="-228600">
              <a:buAutoNum type="arabicParenBoth"/>
            </a:pPr>
            <a:r>
              <a:rPr lang="en-US" dirty="0"/>
              <a:t>Structural measures e.g. sea walls with benefits and impacts; or,</a:t>
            </a:r>
          </a:p>
          <a:p>
            <a:pPr marL="228600" indent="-228600">
              <a:buAutoNum type="arabicParenBoth"/>
            </a:pPr>
            <a:r>
              <a:rPr lang="en-US" dirty="0"/>
              <a:t>Nature-based Solutions e.g. restoring coastal ecosystems (estuaries, sand dunes) with benefits, co-benefits and potential social / economic impacts on alternative uses of the land instead of protecting or restoring ecosystems; or</a:t>
            </a:r>
          </a:p>
          <a:p>
            <a:pPr marL="228600" indent="-228600">
              <a:buAutoNum type="arabicParenBoth"/>
            </a:pPr>
            <a:r>
              <a:rPr lang="en-US" dirty="0"/>
              <a:t>Hybrid solutions in which nature may cooperate with grey infrastructure to withstand storm surge or prevent landslides in steep areas;</a:t>
            </a:r>
          </a:p>
          <a:p>
            <a:r>
              <a:rPr lang="en-US" dirty="0"/>
              <a:t>Adaptation happens designing &amp; implementing urban policies for regulating urban development: e.g. zoning and building codes;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Narrow" pitchFamily="34" charset="0"/>
                <a:ea typeface="+mn-ea"/>
                <a:cs typeface="+mn-cs"/>
              </a:rPr>
              <a:t>NBS are most likely to be effective </a:t>
            </a:r>
            <a:r>
              <a:rPr lang="en-US" sz="1200" kern="1200" dirty="0">
                <a:solidFill>
                  <a:schemeClr val="tx1"/>
                </a:solidFill>
                <a:effectLst/>
                <a:latin typeface="Arial Narrow" pitchFamily="34" charset="0"/>
                <a:ea typeface="+mn-ea"/>
                <a:cs typeface="+mn-cs"/>
              </a:rPr>
              <a:t>and fair when they match the scale of the challenge, are implemented with input from diverse voices and are appropriate to specific social, cultural, ecological and technological contexts. </a:t>
            </a:r>
            <a:endParaRPr lang="en-US" dirty="0"/>
          </a:p>
          <a:p>
            <a:endParaRPr lang="en-US" dirty="0"/>
          </a:p>
          <a:p>
            <a:endParaRPr lang="en-US" dirty="0"/>
          </a:p>
          <a:p>
            <a:r>
              <a:rPr lang="en-US" b="1" dirty="0"/>
              <a:t>Mitigation</a:t>
            </a:r>
            <a:r>
              <a:rPr lang="en-US" dirty="0"/>
              <a:t> is the action of reducing the emission of greenhouse gases, ultimately slowing down or stopping the warming of the planet. </a:t>
            </a:r>
          </a:p>
          <a:p>
            <a:r>
              <a:rPr lang="en-US" b="1" dirty="0"/>
              <a:t>Adaptation</a:t>
            </a:r>
            <a:r>
              <a:rPr lang="en-US" dirty="0"/>
              <a:t> is the action of adapting to existing and expected impacts of climate change, for example higher temperatures, heavier rainfall, more frequent droughts, etc. </a:t>
            </a:r>
          </a:p>
          <a:p>
            <a:r>
              <a:rPr lang="en-US" b="1" dirty="0"/>
              <a:t>Both</a:t>
            </a:r>
            <a:r>
              <a:rPr lang="en-US" dirty="0"/>
              <a:t> mitigation and adaptation actions need to be taken concurrently. </a:t>
            </a: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10</a:t>
            </a:fld>
            <a:endParaRPr lang="en-TR"/>
          </a:p>
        </p:txBody>
      </p:sp>
    </p:spTree>
    <p:extLst>
      <p:ext uri="{BB962C8B-B14F-4D97-AF65-F5344CB8AC3E}">
        <p14:creationId xmlns:p14="http://schemas.microsoft.com/office/powerpoint/2010/main" val="244119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Narrow" pitchFamily="34" charset="0"/>
                <a:ea typeface="+mn-ea"/>
                <a:cs typeface="+mn-cs"/>
              </a:rPr>
              <a:t>Source: Boris Van </a:t>
            </a:r>
            <a:r>
              <a:rPr lang="en-US" sz="1200" kern="1200" dirty="0" err="1">
                <a:solidFill>
                  <a:schemeClr val="tx1"/>
                </a:solidFill>
                <a:effectLst/>
                <a:latin typeface="Arial Narrow" pitchFamily="34" charset="0"/>
                <a:ea typeface="+mn-ea"/>
                <a:cs typeface="+mn-cs"/>
              </a:rPr>
              <a:t>Zaten</a:t>
            </a:r>
            <a:r>
              <a:rPr lang="en-US" sz="1200" kern="1200" dirty="0">
                <a:solidFill>
                  <a:schemeClr val="tx1"/>
                </a:solidFill>
                <a:effectLst/>
                <a:latin typeface="Arial Narrow" pitchFamily="34" charset="0"/>
                <a:ea typeface="+mn-ea"/>
                <a:cs typeface="+mn-cs"/>
              </a:rPr>
              <a:t> et al.2023</a:t>
            </a:r>
          </a:p>
          <a:p>
            <a:endParaRPr lang="en-US" sz="1200" kern="1200" dirty="0">
              <a:solidFill>
                <a:schemeClr val="tx1"/>
              </a:solidFill>
              <a:effectLst/>
              <a:latin typeface="Arial Narrow" pitchFamily="34" charset="0"/>
              <a:ea typeface="+mn-ea"/>
              <a:cs typeface="+mn-cs"/>
            </a:endParaRPr>
          </a:p>
          <a:p>
            <a:r>
              <a:rPr lang="en-US" sz="1200" kern="1200" dirty="0">
                <a:solidFill>
                  <a:schemeClr val="tx1"/>
                </a:solidFill>
                <a:effectLst/>
                <a:latin typeface="Arial Narrow" pitchFamily="34" charset="0"/>
                <a:ea typeface="+mn-ea"/>
                <a:cs typeface="+mn-cs"/>
              </a:rPr>
              <a:t>Evaluating the costs of any intervention, including NBS, is critical when comparing potential alternative solutions. Across the life cycle of a NBS for climate resilience project, there are capital expenditures (</a:t>
            </a:r>
            <a:r>
              <a:rPr lang="en-US" sz="1200" b="1" kern="1200" dirty="0">
                <a:solidFill>
                  <a:schemeClr val="tx1"/>
                </a:solidFill>
                <a:effectLst/>
                <a:latin typeface="Arial Narrow" pitchFamily="34" charset="0"/>
                <a:ea typeface="+mn-ea"/>
                <a:cs typeface="+mn-cs"/>
              </a:rPr>
              <a:t>CAPEX</a:t>
            </a:r>
            <a:r>
              <a:rPr lang="en-US" sz="1200" kern="1200" dirty="0">
                <a:solidFill>
                  <a:schemeClr val="tx1"/>
                </a:solidFill>
                <a:effectLst/>
                <a:latin typeface="Arial Narrow" pitchFamily="34" charset="0"/>
                <a:ea typeface="+mn-ea"/>
                <a:cs typeface="+mn-cs"/>
              </a:rPr>
              <a:t>)—including the costs of design, planning, and construction—and operating expenses (</a:t>
            </a:r>
            <a:r>
              <a:rPr lang="en-US" sz="1200" b="1" kern="1200" dirty="0">
                <a:solidFill>
                  <a:schemeClr val="tx1"/>
                </a:solidFill>
                <a:effectLst/>
                <a:latin typeface="Arial Narrow" pitchFamily="34" charset="0"/>
                <a:ea typeface="+mn-ea"/>
                <a:cs typeface="+mn-cs"/>
              </a:rPr>
              <a:t>OPEX</a:t>
            </a:r>
            <a:r>
              <a:rPr lang="en-US" sz="1200" kern="1200" dirty="0">
                <a:solidFill>
                  <a:schemeClr val="tx1"/>
                </a:solidFill>
                <a:effectLst/>
                <a:latin typeface="Arial Narrow" pitchFamily="34" charset="0"/>
                <a:ea typeface="+mn-ea"/>
                <a:cs typeface="+mn-cs"/>
              </a:rPr>
              <a:t>), including the costs of monitoring, maintenance, and operation of the NBS to sustain its benefits over time. Opportunity costs, transaction costs, and costs associated with negative externalities and disservices should also be contemplated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12</a:t>
            </a:fld>
            <a:endParaRPr lang="de-DE"/>
          </a:p>
        </p:txBody>
      </p:sp>
    </p:spTree>
    <p:extLst>
      <p:ext uri="{BB962C8B-B14F-4D97-AF65-F5344CB8AC3E}">
        <p14:creationId xmlns:p14="http://schemas.microsoft.com/office/powerpoint/2010/main" val="2590027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SECAP: Adaptation Actions (AA) suggested template</a:t>
            </a:r>
          </a:p>
          <a:p>
            <a:pPr marL="342900" indent="-342900">
              <a:buFont typeface="Wingdings" pitchFamily="2" charset="2"/>
              <a:buChar char="v"/>
            </a:pPr>
            <a:endParaRPr lang="en-US" dirty="0"/>
          </a:p>
          <a:p>
            <a:pPr marL="342900" indent="-342900">
              <a:buFont typeface="Wingdings" pitchFamily="2" charset="2"/>
              <a:buChar char="v"/>
            </a:pPr>
            <a:r>
              <a:rPr lang="en-US" dirty="0"/>
              <a:t>AA designed to respond to climate hazards with higher impacts;</a:t>
            </a:r>
          </a:p>
          <a:p>
            <a:pPr marL="342900" indent="-342900">
              <a:buFont typeface="Wingdings" pitchFamily="2" charset="2"/>
              <a:buChar char="v"/>
            </a:pPr>
            <a:endParaRPr lang="en-US" dirty="0"/>
          </a:p>
          <a:p>
            <a:pPr marL="342900" indent="-342900">
              <a:buFont typeface="Wingdings" pitchFamily="2" charset="2"/>
              <a:buChar char="v"/>
            </a:pPr>
            <a:r>
              <a:rPr lang="en-US" dirty="0"/>
              <a:t>AA infrastructure, </a:t>
            </a:r>
            <a:r>
              <a:rPr lang="en-US" dirty="0" err="1"/>
              <a:t>NbS</a:t>
            </a:r>
            <a:r>
              <a:rPr lang="en-US" dirty="0"/>
              <a:t> or Hybrid;</a:t>
            </a:r>
          </a:p>
          <a:p>
            <a:pPr marL="800100" lvl="1" indent="-342900">
              <a:buFont typeface="Wingdings" pitchFamily="2" charset="2"/>
              <a:buChar char="v"/>
            </a:pPr>
            <a:r>
              <a:rPr lang="en-US" dirty="0" err="1"/>
              <a:t>NbS</a:t>
            </a:r>
            <a:r>
              <a:rPr lang="en-US" dirty="0"/>
              <a:t>: designed based on e.g. amount of water to be stored; slope area to be stabilized; city blocks to be cooled off;</a:t>
            </a:r>
          </a:p>
          <a:p>
            <a:pPr marL="800100" lvl="1" indent="-342900">
              <a:buFont typeface="Wingdings" pitchFamily="2" charset="2"/>
              <a:buChar char="v"/>
            </a:pPr>
            <a:r>
              <a:rPr lang="en-US" dirty="0" err="1"/>
              <a:t>NbS</a:t>
            </a:r>
            <a:r>
              <a:rPr lang="en-US" dirty="0"/>
              <a:t>: may complement each other: Sponge-City Initiative &amp; SUDS;</a:t>
            </a:r>
          </a:p>
          <a:p>
            <a:pPr marL="800100" lvl="1" indent="-342900">
              <a:buFont typeface="Wingdings" pitchFamily="2" charset="2"/>
              <a:buChar char="v"/>
            </a:pPr>
            <a:r>
              <a:rPr lang="en-US" dirty="0" err="1"/>
              <a:t>NbS</a:t>
            </a:r>
            <a:r>
              <a:rPr lang="en-US" dirty="0"/>
              <a:t>: with CO2 capture benefits for Mitigating Climate Change;</a:t>
            </a:r>
          </a:p>
          <a:p>
            <a:pPr marL="800100" lvl="1" indent="-342900">
              <a:buFont typeface="Wingdings" pitchFamily="2" charset="2"/>
              <a:buChar char="v"/>
            </a:pPr>
            <a:r>
              <a:rPr lang="en-US" dirty="0"/>
              <a:t>Hybrid options: increasing applications;</a:t>
            </a:r>
          </a:p>
          <a:p>
            <a:pPr marL="342900" indent="-342900">
              <a:buFont typeface="Wingdings" pitchFamily="2" charset="2"/>
              <a:buChar char="v"/>
            </a:pPr>
            <a:r>
              <a:rPr lang="en-US" dirty="0"/>
              <a:t>In brief: data is needed: a climate-risk profile and data on climate &amp; environment;</a:t>
            </a:r>
          </a:p>
          <a:p>
            <a:endParaRPr lang="en-US" dirty="0"/>
          </a:p>
          <a:p>
            <a:endParaRPr lang="en-US" dirty="0"/>
          </a:p>
          <a:p>
            <a:endParaRPr lang="en-US" dirty="0"/>
          </a:p>
          <a:p>
            <a:r>
              <a:rPr lang="en-US" dirty="0"/>
              <a:t>The TEMPLATE supplied:</a:t>
            </a:r>
          </a:p>
          <a:p>
            <a:endParaRPr lang="en-US" dirty="0"/>
          </a:p>
          <a:p>
            <a:r>
              <a:rPr lang="en-US" dirty="0"/>
              <a:t>AA infrastructure, </a:t>
            </a:r>
            <a:r>
              <a:rPr lang="en-US" dirty="0" err="1"/>
              <a:t>NbS</a:t>
            </a:r>
            <a:r>
              <a:rPr lang="en-US" dirty="0"/>
              <a:t> or Hybrid:</a:t>
            </a:r>
          </a:p>
          <a:p>
            <a:pPr marL="171450" indent="-171450">
              <a:buFont typeface="Arial" panose="020B0604020202020204" pitchFamily="34" charset="0"/>
              <a:buChar char="•"/>
            </a:pPr>
            <a:r>
              <a:rPr lang="en-US" dirty="0"/>
              <a:t>Infrastructure: always available, high cost, collateral damage or impacts;</a:t>
            </a:r>
          </a:p>
          <a:p>
            <a:pPr marL="171450" indent="-171450">
              <a:buFont typeface="Arial" panose="020B0604020202020204" pitchFamily="34" charset="0"/>
              <a:buChar char="•"/>
            </a:pPr>
            <a:r>
              <a:rPr lang="en-US" dirty="0" err="1"/>
              <a:t>NbS</a:t>
            </a:r>
            <a:r>
              <a:rPr lang="en-US" dirty="0"/>
              <a:t>: depending on space availability for e.g. planting trees or greening the city;</a:t>
            </a:r>
          </a:p>
          <a:p>
            <a:pPr marL="171450" indent="-171450">
              <a:buFont typeface="Arial" panose="020B0604020202020204" pitchFamily="34" charset="0"/>
              <a:buChar char="•"/>
            </a:pPr>
            <a:r>
              <a:rPr lang="en-US" dirty="0" err="1"/>
              <a:t>NbS</a:t>
            </a:r>
            <a:r>
              <a:rPr lang="en-US" dirty="0"/>
              <a:t>: depending on the knowledge regarding ecosystem services of certain natural assets: the function of e.g. ponds and wetlands for capturing and storing water after heavy rains; or trees, acting as wind breaks for cold weather or as cooling systems in cities against UHI effect; or as protection against landslides in association with other types of vegetation;</a:t>
            </a:r>
          </a:p>
          <a:p>
            <a:pPr marL="171450" indent="-171450">
              <a:buFont typeface="Arial" panose="020B0604020202020204" pitchFamily="34" charset="0"/>
              <a:buChar char="•"/>
            </a:pPr>
            <a:r>
              <a:rPr lang="en-US" dirty="0"/>
              <a:t>Hybrid: depending on the situation, some infrastructure may be a good help to nature. E.g. in very steep slopes – landslide prone areas;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a:t>
            </a:r>
            <a:r>
              <a:rPr lang="en-US" dirty="0" err="1"/>
              <a:t>NbS</a:t>
            </a:r>
            <a:r>
              <a:rPr lang="en-US" dirty="0"/>
              <a:t> Evidence Platform: </a:t>
            </a:r>
            <a:r>
              <a:rPr lang="en-US" u="sng" dirty="0">
                <a:solidFill>
                  <a:schemeClr val="accent1">
                    <a:lumMod val="75000"/>
                  </a:schemeClr>
                </a:solidFill>
              </a:rPr>
              <a:t>https://</a:t>
            </a:r>
            <a:r>
              <a:rPr lang="en-US" u="sng" dirty="0" err="1">
                <a:solidFill>
                  <a:schemeClr val="accent1">
                    <a:lumMod val="75000"/>
                  </a:schemeClr>
                </a:solidFill>
              </a:rPr>
              <a:t>www.naturebasedsolutionsevidence.info</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How effective are </a:t>
            </a:r>
            <a:r>
              <a:rPr lang="en-US" dirty="0" err="1">
                <a:solidFill>
                  <a:schemeClr val="accent1">
                    <a:lumMod val="75000"/>
                  </a:schemeClr>
                </a:solidFill>
              </a:rPr>
              <a:t>NbS</a:t>
            </a:r>
            <a:r>
              <a:rPr lang="en-US" dirty="0">
                <a:solidFill>
                  <a:schemeClr val="accent1">
                    <a:lumMod val="75000"/>
                  </a:schemeClr>
                </a:solidFill>
              </a:rPr>
              <a:t> to CCA: </a:t>
            </a:r>
            <a:r>
              <a:rPr lang="en-US" u="sng" dirty="0">
                <a:solidFill>
                  <a:schemeClr val="accent1">
                    <a:lumMod val="75000"/>
                  </a:schemeClr>
                </a:solidFill>
              </a:rPr>
              <a:t>https://</a:t>
            </a:r>
            <a:r>
              <a:rPr lang="en-US" u="sng" dirty="0" err="1">
                <a:solidFill>
                  <a:schemeClr val="accent1">
                    <a:lumMod val="75000"/>
                  </a:schemeClr>
                </a:solidFill>
              </a:rPr>
              <a:t>www.naturebasedsolutionsinitiative.org</a:t>
            </a:r>
            <a:r>
              <a:rPr lang="en-US" u="sng" dirty="0">
                <a:solidFill>
                  <a:schemeClr val="accent1">
                    <a:lumMod val="75000"/>
                  </a:schemeClr>
                </a:solidFill>
              </a:rPr>
              <a:t>/</a:t>
            </a:r>
            <a:r>
              <a:rPr lang="en-US" u="sng" dirty="0" err="1">
                <a:solidFill>
                  <a:schemeClr val="accent1">
                    <a:lumMod val="75000"/>
                  </a:schemeClr>
                </a:solidFill>
              </a:rPr>
              <a:t>wp</a:t>
            </a:r>
            <a:r>
              <a:rPr lang="en-US" u="sng" dirty="0">
                <a:solidFill>
                  <a:schemeClr val="accent1">
                    <a:lumMod val="75000"/>
                  </a:schemeClr>
                </a:solidFill>
              </a:rPr>
              <a:t>-content/uploads/2018/09/</a:t>
            </a:r>
            <a:r>
              <a:rPr lang="en-US" u="sng" dirty="0" err="1">
                <a:solidFill>
                  <a:schemeClr val="accent1">
                    <a:lumMod val="75000"/>
                  </a:schemeClr>
                </a:solidFill>
              </a:rPr>
              <a:t>AreNBSeffective.pdf</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Biodiversity outcomes of </a:t>
            </a:r>
            <a:r>
              <a:rPr lang="en-US" dirty="0" err="1">
                <a:solidFill>
                  <a:schemeClr val="accent1">
                    <a:lumMod val="75000"/>
                  </a:schemeClr>
                </a:solidFill>
              </a:rPr>
              <a:t>NbS</a:t>
            </a:r>
            <a:r>
              <a:rPr lang="en-US" dirty="0">
                <a:solidFill>
                  <a:schemeClr val="accent1">
                    <a:lumMod val="75000"/>
                  </a:schemeClr>
                </a:solidFill>
              </a:rPr>
              <a:t> for CCA: </a:t>
            </a:r>
            <a:r>
              <a:rPr lang="en-US" u="sng" dirty="0">
                <a:solidFill>
                  <a:schemeClr val="accent1">
                    <a:lumMod val="75000"/>
                  </a:schemeClr>
                </a:solidFill>
              </a:rPr>
              <a:t>https://</a:t>
            </a:r>
            <a:r>
              <a:rPr lang="en-US" u="sng" dirty="0" err="1">
                <a:solidFill>
                  <a:schemeClr val="accent1">
                    <a:lumMod val="75000"/>
                  </a:schemeClr>
                </a:solidFill>
              </a:rPr>
              <a:t>www.frontiersin.org</a:t>
            </a:r>
            <a:r>
              <a:rPr lang="en-US" u="sng" dirty="0">
                <a:solidFill>
                  <a:schemeClr val="accent1">
                    <a:lumMod val="75000"/>
                  </a:schemeClr>
                </a:solidFill>
              </a:rPr>
              <a:t>/journals/environmental-science/articles/10.3389/fenvs.2022.905767/full</a:t>
            </a:r>
          </a:p>
          <a:p>
            <a:pPr marL="171450" indent="-171450">
              <a:buFont typeface="Arial" panose="020B0604020202020204" pitchFamily="34" charset="0"/>
              <a:buChar char="•"/>
            </a:pPr>
            <a:r>
              <a:rPr lang="en-US" u="none" dirty="0">
                <a:solidFill>
                  <a:schemeClr val="accent1">
                    <a:lumMod val="75000"/>
                  </a:schemeClr>
                </a:solidFill>
              </a:rPr>
              <a:t> </a:t>
            </a:r>
            <a:r>
              <a:rPr lang="en-US" u="none" dirty="0" err="1">
                <a:solidFill>
                  <a:schemeClr val="accent1">
                    <a:lumMod val="75000"/>
                  </a:schemeClr>
                </a:solidFill>
              </a:rPr>
              <a:t>NbS</a:t>
            </a:r>
            <a:r>
              <a:rPr lang="en-US" u="none" dirty="0">
                <a:solidFill>
                  <a:schemeClr val="accent1">
                    <a:lumMod val="75000"/>
                  </a:schemeClr>
                </a:solidFill>
              </a:rPr>
              <a:t> Evidence for Hazard Risk Reduction &amp; Eco Services: </a:t>
            </a:r>
            <a:r>
              <a:rPr lang="en-US" u="sng" dirty="0">
                <a:solidFill>
                  <a:schemeClr val="accent1">
                    <a:lumMod val="75000"/>
                  </a:schemeClr>
                </a:solidFill>
              </a:rPr>
              <a:t>https://</a:t>
            </a:r>
            <a:r>
              <a:rPr lang="en-US" u="sng" dirty="0" err="1">
                <a:solidFill>
                  <a:schemeClr val="accent1">
                    <a:lumMod val="75000"/>
                  </a:schemeClr>
                </a:solidFill>
              </a:rPr>
              <a:t>www.ida.org</a:t>
            </a:r>
            <a:r>
              <a:rPr lang="en-US" u="sng" dirty="0">
                <a:solidFill>
                  <a:schemeClr val="accent1">
                    <a:lumMod val="75000"/>
                  </a:schemeClr>
                </a:solidFill>
              </a:rPr>
              <a:t>/-/media/feature/publications/n/</a:t>
            </a:r>
            <a:r>
              <a:rPr lang="en-US" u="sng" dirty="0" err="1">
                <a:solidFill>
                  <a:schemeClr val="accent1">
                    <a:lumMod val="75000"/>
                  </a:schemeClr>
                </a:solidFill>
              </a:rPr>
              <a:t>na</a:t>
            </a:r>
            <a:r>
              <a:rPr lang="en-US" u="sng" dirty="0">
                <a:solidFill>
                  <a:schemeClr val="accent1">
                    <a:lumMod val="75000"/>
                  </a:schemeClr>
                </a:solidFill>
              </a:rPr>
              <a:t>/nature-based-solutions-evidence-for-hazard-risk-reduction-and-ecosystem-services/3003750.ashx </a:t>
            </a:r>
          </a:p>
        </p:txBody>
      </p:sp>
      <p:sp>
        <p:nvSpPr>
          <p:cNvPr id="4" name="Slide Number Placeholder 3"/>
          <p:cNvSpPr>
            <a:spLocks noGrp="1"/>
          </p:cNvSpPr>
          <p:nvPr>
            <p:ph type="sldNum" sz="quarter" idx="5"/>
          </p:nvPr>
        </p:nvSpPr>
        <p:spPr/>
        <p:txBody>
          <a:bodyPr/>
          <a:lstStyle/>
          <a:p>
            <a:fld id="{069B00F5-3454-B843-8F28-37862481D37B}" type="slidenum">
              <a:rPr lang="en-TR" smtClean="0"/>
              <a:t>18</a:t>
            </a:fld>
            <a:endParaRPr lang="en-TR"/>
          </a:p>
        </p:txBody>
      </p:sp>
    </p:spTree>
    <p:extLst>
      <p:ext uri="{BB962C8B-B14F-4D97-AF65-F5344CB8AC3E}">
        <p14:creationId xmlns:p14="http://schemas.microsoft.com/office/powerpoint/2010/main" val="814783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SECAP: Adaptation Actions (AA) suggested template</a:t>
            </a:r>
          </a:p>
          <a:p>
            <a:pPr marL="342900" indent="-342900">
              <a:buFont typeface="Wingdings" pitchFamily="2" charset="2"/>
              <a:buChar char="v"/>
            </a:pPr>
            <a:endParaRPr lang="en-US" dirty="0"/>
          </a:p>
          <a:p>
            <a:pPr marL="342900" indent="-342900">
              <a:buFont typeface="Wingdings" pitchFamily="2" charset="2"/>
              <a:buChar char="v"/>
            </a:pPr>
            <a:r>
              <a:rPr lang="en-US" dirty="0"/>
              <a:t>AA designed to respond to climate hazards with higher impacts;</a:t>
            </a:r>
          </a:p>
          <a:p>
            <a:pPr marL="342900" indent="-342900">
              <a:buFont typeface="Wingdings" pitchFamily="2" charset="2"/>
              <a:buChar char="v"/>
            </a:pPr>
            <a:endParaRPr lang="en-US" dirty="0"/>
          </a:p>
          <a:p>
            <a:pPr marL="342900" indent="-342900">
              <a:buFont typeface="Wingdings" pitchFamily="2" charset="2"/>
              <a:buChar char="v"/>
            </a:pPr>
            <a:r>
              <a:rPr lang="en-US" dirty="0"/>
              <a:t>AA infrastructure, </a:t>
            </a:r>
            <a:r>
              <a:rPr lang="en-US" dirty="0" err="1"/>
              <a:t>NbS</a:t>
            </a:r>
            <a:r>
              <a:rPr lang="en-US" dirty="0"/>
              <a:t> or Hybrid;</a:t>
            </a:r>
          </a:p>
          <a:p>
            <a:pPr marL="800100" lvl="1" indent="-342900">
              <a:buFont typeface="Wingdings" pitchFamily="2" charset="2"/>
              <a:buChar char="v"/>
            </a:pPr>
            <a:r>
              <a:rPr lang="en-US" dirty="0" err="1"/>
              <a:t>NbS</a:t>
            </a:r>
            <a:r>
              <a:rPr lang="en-US" dirty="0"/>
              <a:t>: designed based on e.g. amount of water to be stored; slope area to be stabilized; city blocks to be cooled off;</a:t>
            </a:r>
          </a:p>
          <a:p>
            <a:pPr marL="800100" lvl="1" indent="-342900">
              <a:buFont typeface="Wingdings" pitchFamily="2" charset="2"/>
              <a:buChar char="v"/>
            </a:pPr>
            <a:r>
              <a:rPr lang="en-US" dirty="0" err="1"/>
              <a:t>NbS</a:t>
            </a:r>
            <a:r>
              <a:rPr lang="en-US" dirty="0"/>
              <a:t>: may complement each other: Sponge-City Initiative &amp; SUDS;</a:t>
            </a:r>
          </a:p>
          <a:p>
            <a:pPr marL="800100" lvl="1" indent="-342900">
              <a:buFont typeface="Wingdings" pitchFamily="2" charset="2"/>
              <a:buChar char="v"/>
            </a:pPr>
            <a:r>
              <a:rPr lang="en-US" dirty="0" err="1"/>
              <a:t>NbS</a:t>
            </a:r>
            <a:r>
              <a:rPr lang="en-US" dirty="0"/>
              <a:t>: with CO2 capture benefits for Mitigating Climate Change;</a:t>
            </a:r>
          </a:p>
          <a:p>
            <a:pPr marL="800100" lvl="1" indent="-342900">
              <a:buFont typeface="Wingdings" pitchFamily="2" charset="2"/>
              <a:buChar char="v"/>
            </a:pPr>
            <a:r>
              <a:rPr lang="en-US" dirty="0"/>
              <a:t>Hybrid options: increasing applications;</a:t>
            </a:r>
          </a:p>
          <a:p>
            <a:pPr marL="342900" indent="-342900">
              <a:buFont typeface="Wingdings" pitchFamily="2" charset="2"/>
              <a:buChar char="v"/>
            </a:pPr>
            <a:r>
              <a:rPr lang="en-US" dirty="0"/>
              <a:t>In brief: data is needed: a climate-risk profile and data on climate &amp; environment;</a:t>
            </a:r>
          </a:p>
          <a:p>
            <a:endParaRPr lang="en-US" dirty="0"/>
          </a:p>
          <a:p>
            <a:endParaRPr lang="en-US" dirty="0"/>
          </a:p>
          <a:p>
            <a:endParaRPr lang="en-US" dirty="0"/>
          </a:p>
          <a:p>
            <a:r>
              <a:rPr lang="en-US" dirty="0"/>
              <a:t>The TEMPLATE supplied:</a:t>
            </a:r>
          </a:p>
          <a:p>
            <a:endParaRPr lang="en-US" dirty="0"/>
          </a:p>
          <a:p>
            <a:r>
              <a:rPr lang="en-US" dirty="0"/>
              <a:t>AA infrastructure, </a:t>
            </a:r>
            <a:r>
              <a:rPr lang="en-US" dirty="0" err="1"/>
              <a:t>NbS</a:t>
            </a:r>
            <a:r>
              <a:rPr lang="en-US" dirty="0"/>
              <a:t> or Hybrid:</a:t>
            </a:r>
          </a:p>
          <a:p>
            <a:pPr marL="171450" indent="-171450">
              <a:buFont typeface="Arial" panose="020B0604020202020204" pitchFamily="34" charset="0"/>
              <a:buChar char="•"/>
            </a:pPr>
            <a:r>
              <a:rPr lang="en-US" dirty="0"/>
              <a:t>Infrastructure: always available, high cost, collateral damage or impacts;</a:t>
            </a:r>
          </a:p>
          <a:p>
            <a:pPr marL="171450" indent="-171450">
              <a:buFont typeface="Arial" panose="020B0604020202020204" pitchFamily="34" charset="0"/>
              <a:buChar char="•"/>
            </a:pPr>
            <a:r>
              <a:rPr lang="en-US" dirty="0" err="1"/>
              <a:t>NbS</a:t>
            </a:r>
            <a:r>
              <a:rPr lang="en-US" dirty="0"/>
              <a:t>: depending on space availability for e.g. planting trees or greening the city;</a:t>
            </a:r>
          </a:p>
          <a:p>
            <a:pPr marL="171450" indent="-171450">
              <a:buFont typeface="Arial" panose="020B0604020202020204" pitchFamily="34" charset="0"/>
              <a:buChar char="•"/>
            </a:pPr>
            <a:r>
              <a:rPr lang="en-US" dirty="0" err="1"/>
              <a:t>NbS</a:t>
            </a:r>
            <a:r>
              <a:rPr lang="en-US" dirty="0"/>
              <a:t>: depending on the knowledge regarding ecosystem services of certain natural assets: the function of e.g. ponds and wetlands for capturing and storing water after heavy rains; or trees, acting as wind breaks for cold weather or as cooling systems in cities against UHI effect; or as protection against landslides in association with other types of vegetation;</a:t>
            </a:r>
          </a:p>
          <a:p>
            <a:pPr marL="171450" indent="-171450">
              <a:buFont typeface="Arial" panose="020B0604020202020204" pitchFamily="34" charset="0"/>
              <a:buChar char="•"/>
            </a:pPr>
            <a:r>
              <a:rPr lang="en-US" dirty="0"/>
              <a:t>Hybrid: depending on the situation, some infrastructure may be a good help to nature. E.g. in very steep slopes – landslide prone areas;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a:t>
            </a:r>
            <a:r>
              <a:rPr lang="en-US" dirty="0" err="1"/>
              <a:t>NbS</a:t>
            </a:r>
            <a:r>
              <a:rPr lang="en-US" dirty="0"/>
              <a:t> Evidence Platform: </a:t>
            </a:r>
            <a:r>
              <a:rPr lang="en-US" u="sng" dirty="0">
                <a:solidFill>
                  <a:schemeClr val="accent1">
                    <a:lumMod val="75000"/>
                  </a:schemeClr>
                </a:solidFill>
              </a:rPr>
              <a:t>https://</a:t>
            </a:r>
            <a:r>
              <a:rPr lang="en-US" u="sng" dirty="0" err="1">
                <a:solidFill>
                  <a:schemeClr val="accent1">
                    <a:lumMod val="75000"/>
                  </a:schemeClr>
                </a:solidFill>
              </a:rPr>
              <a:t>www.naturebasedsolutionsevidence.info</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How effective are </a:t>
            </a:r>
            <a:r>
              <a:rPr lang="en-US" dirty="0" err="1">
                <a:solidFill>
                  <a:schemeClr val="accent1">
                    <a:lumMod val="75000"/>
                  </a:schemeClr>
                </a:solidFill>
              </a:rPr>
              <a:t>NbS</a:t>
            </a:r>
            <a:r>
              <a:rPr lang="en-US" dirty="0">
                <a:solidFill>
                  <a:schemeClr val="accent1">
                    <a:lumMod val="75000"/>
                  </a:schemeClr>
                </a:solidFill>
              </a:rPr>
              <a:t> to CCA: </a:t>
            </a:r>
            <a:r>
              <a:rPr lang="en-US" u="sng" dirty="0">
                <a:solidFill>
                  <a:schemeClr val="accent1">
                    <a:lumMod val="75000"/>
                  </a:schemeClr>
                </a:solidFill>
              </a:rPr>
              <a:t>https://</a:t>
            </a:r>
            <a:r>
              <a:rPr lang="en-US" u="sng" dirty="0" err="1">
                <a:solidFill>
                  <a:schemeClr val="accent1">
                    <a:lumMod val="75000"/>
                  </a:schemeClr>
                </a:solidFill>
              </a:rPr>
              <a:t>www.naturebasedsolutionsinitiative.org</a:t>
            </a:r>
            <a:r>
              <a:rPr lang="en-US" u="sng" dirty="0">
                <a:solidFill>
                  <a:schemeClr val="accent1">
                    <a:lumMod val="75000"/>
                  </a:schemeClr>
                </a:solidFill>
              </a:rPr>
              <a:t>/</a:t>
            </a:r>
            <a:r>
              <a:rPr lang="en-US" u="sng" dirty="0" err="1">
                <a:solidFill>
                  <a:schemeClr val="accent1">
                    <a:lumMod val="75000"/>
                  </a:schemeClr>
                </a:solidFill>
              </a:rPr>
              <a:t>wp</a:t>
            </a:r>
            <a:r>
              <a:rPr lang="en-US" u="sng" dirty="0">
                <a:solidFill>
                  <a:schemeClr val="accent1">
                    <a:lumMod val="75000"/>
                  </a:schemeClr>
                </a:solidFill>
              </a:rPr>
              <a:t>-content/uploads/2018/09/</a:t>
            </a:r>
            <a:r>
              <a:rPr lang="en-US" u="sng" dirty="0" err="1">
                <a:solidFill>
                  <a:schemeClr val="accent1">
                    <a:lumMod val="75000"/>
                  </a:schemeClr>
                </a:solidFill>
              </a:rPr>
              <a:t>AreNBSeffective.pdf</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Biodiversity outcomes of </a:t>
            </a:r>
            <a:r>
              <a:rPr lang="en-US" dirty="0" err="1">
                <a:solidFill>
                  <a:schemeClr val="accent1">
                    <a:lumMod val="75000"/>
                  </a:schemeClr>
                </a:solidFill>
              </a:rPr>
              <a:t>NbS</a:t>
            </a:r>
            <a:r>
              <a:rPr lang="en-US" dirty="0">
                <a:solidFill>
                  <a:schemeClr val="accent1">
                    <a:lumMod val="75000"/>
                  </a:schemeClr>
                </a:solidFill>
              </a:rPr>
              <a:t> for CCA: </a:t>
            </a:r>
            <a:r>
              <a:rPr lang="en-US" u="sng" dirty="0">
                <a:solidFill>
                  <a:schemeClr val="accent1">
                    <a:lumMod val="75000"/>
                  </a:schemeClr>
                </a:solidFill>
              </a:rPr>
              <a:t>https://</a:t>
            </a:r>
            <a:r>
              <a:rPr lang="en-US" u="sng" dirty="0" err="1">
                <a:solidFill>
                  <a:schemeClr val="accent1">
                    <a:lumMod val="75000"/>
                  </a:schemeClr>
                </a:solidFill>
              </a:rPr>
              <a:t>www.frontiersin.org</a:t>
            </a:r>
            <a:r>
              <a:rPr lang="en-US" u="sng" dirty="0">
                <a:solidFill>
                  <a:schemeClr val="accent1">
                    <a:lumMod val="75000"/>
                  </a:schemeClr>
                </a:solidFill>
              </a:rPr>
              <a:t>/journals/environmental-science/articles/10.3389/fenvs.2022.905767/full</a:t>
            </a:r>
          </a:p>
          <a:p>
            <a:pPr marL="171450" indent="-171450">
              <a:buFont typeface="Arial" panose="020B0604020202020204" pitchFamily="34" charset="0"/>
              <a:buChar char="•"/>
            </a:pPr>
            <a:r>
              <a:rPr lang="en-US" u="none" dirty="0">
                <a:solidFill>
                  <a:schemeClr val="accent1">
                    <a:lumMod val="75000"/>
                  </a:schemeClr>
                </a:solidFill>
              </a:rPr>
              <a:t> </a:t>
            </a:r>
            <a:r>
              <a:rPr lang="en-US" u="none" dirty="0" err="1">
                <a:solidFill>
                  <a:schemeClr val="accent1">
                    <a:lumMod val="75000"/>
                  </a:schemeClr>
                </a:solidFill>
              </a:rPr>
              <a:t>NbS</a:t>
            </a:r>
            <a:r>
              <a:rPr lang="en-US" u="none" dirty="0">
                <a:solidFill>
                  <a:schemeClr val="accent1">
                    <a:lumMod val="75000"/>
                  </a:schemeClr>
                </a:solidFill>
              </a:rPr>
              <a:t> Evidence for Hazard Risk Reduction &amp; Eco Services: </a:t>
            </a:r>
            <a:r>
              <a:rPr lang="en-US" u="sng" dirty="0">
                <a:solidFill>
                  <a:schemeClr val="accent1">
                    <a:lumMod val="75000"/>
                  </a:schemeClr>
                </a:solidFill>
              </a:rPr>
              <a:t>https://</a:t>
            </a:r>
            <a:r>
              <a:rPr lang="en-US" u="sng" dirty="0" err="1">
                <a:solidFill>
                  <a:schemeClr val="accent1">
                    <a:lumMod val="75000"/>
                  </a:schemeClr>
                </a:solidFill>
              </a:rPr>
              <a:t>www.ida.org</a:t>
            </a:r>
            <a:r>
              <a:rPr lang="en-US" u="sng" dirty="0">
                <a:solidFill>
                  <a:schemeClr val="accent1">
                    <a:lumMod val="75000"/>
                  </a:schemeClr>
                </a:solidFill>
              </a:rPr>
              <a:t>/-/media/feature/publications/n/</a:t>
            </a:r>
            <a:r>
              <a:rPr lang="en-US" u="sng" dirty="0" err="1">
                <a:solidFill>
                  <a:schemeClr val="accent1">
                    <a:lumMod val="75000"/>
                  </a:schemeClr>
                </a:solidFill>
              </a:rPr>
              <a:t>na</a:t>
            </a:r>
            <a:r>
              <a:rPr lang="en-US" u="sng" dirty="0">
                <a:solidFill>
                  <a:schemeClr val="accent1">
                    <a:lumMod val="75000"/>
                  </a:schemeClr>
                </a:solidFill>
              </a:rPr>
              <a:t>/nature-based-solutions-evidence-for-hazard-risk-reduction-and-ecosystem-services/3003750.ashx </a:t>
            </a:r>
          </a:p>
        </p:txBody>
      </p:sp>
      <p:sp>
        <p:nvSpPr>
          <p:cNvPr id="4" name="Slide Number Placeholder 3"/>
          <p:cNvSpPr>
            <a:spLocks noGrp="1"/>
          </p:cNvSpPr>
          <p:nvPr>
            <p:ph type="sldNum" sz="quarter" idx="5"/>
          </p:nvPr>
        </p:nvSpPr>
        <p:spPr/>
        <p:txBody>
          <a:bodyPr/>
          <a:lstStyle/>
          <a:p>
            <a:fld id="{069B00F5-3454-B843-8F28-37862481D37B}" type="slidenum">
              <a:rPr lang="en-TR" smtClean="0"/>
              <a:t>19</a:t>
            </a:fld>
            <a:endParaRPr lang="en-TR"/>
          </a:p>
        </p:txBody>
      </p:sp>
    </p:spTree>
    <p:extLst>
      <p:ext uri="{BB962C8B-B14F-4D97-AF65-F5344CB8AC3E}">
        <p14:creationId xmlns:p14="http://schemas.microsoft.com/office/powerpoint/2010/main" val="157885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Adaptation actions: Infrastructure, Nature-based &amp; Hybrid: impacts, benefits and cost-effectiveness;</a:t>
            </a:r>
          </a:p>
          <a:p>
            <a:pPr marL="800100" lvl="1" indent="-342900">
              <a:buFont typeface="Wingdings" pitchFamily="2" charset="2"/>
              <a:buChar char="v"/>
            </a:pPr>
            <a:r>
              <a:rPr lang="en-US" sz="1200" b="0" i="0" u="none" strike="noStrike" kern="1200" dirty="0">
                <a:solidFill>
                  <a:schemeClr val="tx1"/>
                </a:solidFill>
                <a:effectLst/>
                <a:latin typeface="Arial Narrow" pitchFamily="34" charset="0"/>
                <a:ea typeface="+mn-ea"/>
                <a:cs typeface="+mn-cs"/>
              </a:rPr>
              <a:t>Ecosystems and their services, though often overlooked or degraded, can provide multiple hazard regulating functions such as coastal and surface flood regulation, temperature regulation and erosion control.</a:t>
            </a:r>
            <a:endParaRPr lang="en-US" dirty="0"/>
          </a:p>
          <a:p>
            <a:pPr marL="342900" indent="-342900">
              <a:buFont typeface="Wingdings" pitchFamily="2" charset="2"/>
              <a:buChar char="v"/>
            </a:pPr>
            <a:endParaRPr lang="en-US" dirty="0"/>
          </a:p>
          <a:p>
            <a:pPr marL="342900" indent="-342900">
              <a:buFont typeface="Wingdings" pitchFamily="2" charset="2"/>
              <a:buChar char="v"/>
            </a:pPr>
            <a:r>
              <a:rPr lang="en-US" dirty="0"/>
              <a:t>Adaptation actions in synergy with Mitigation actions : particularly </a:t>
            </a:r>
            <a:r>
              <a:rPr lang="en-US" dirty="0" err="1"/>
              <a:t>NbS</a:t>
            </a:r>
            <a:r>
              <a:rPr lang="en-US" dirty="0"/>
              <a:t> dealing with regreening strategies of the cities: green roofs and facades; Ecological corridors; Parks (sponge parks) – initiatives that integrate trees and vegetation in the urban landscape and store Greenhouse Gazes;</a:t>
            </a:r>
          </a:p>
          <a:p>
            <a:pPr marL="342900" indent="-342900">
              <a:buFont typeface="Wingdings" pitchFamily="2" charset="2"/>
              <a:buChar char="v"/>
            </a:pPr>
            <a:endParaRPr lang="en-US" dirty="0"/>
          </a:p>
          <a:p>
            <a:pPr marL="342900" indent="-342900">
              <a:buFont typeface="Wingdings" pitchFamily="2" charset="2"/>
              <a:buChar char="v"/>
            </a:pPr>
            <a:r>
              <a:rPr lang="en-US" dirty="0" err="1"/>
              <a:t>NbS</a:t>
            </a:r>
            <a:r>
              <a:rPr lang="en-US" dirty="0"/>
              <a:t> deliver a number of benefits for mitigation, environment, livelihoods &amp; health particularly in urban environments: cost-effectiveness and SDGs;</a:t>
            </a:r>
          </a:p>
          <a:p>
            <a:pPr marL="342900" indent="-342900">
              <a:buFont typeface="Wingdings" pitchFamily="2" charset="2"/>
              <a:buChar char="v"/>
            </a:pPr>
            <a:endParaRPr lang="en-US" dirty="0"/>
          </a:p>
          <a:p>
            <a:pPr marL="342900" indent="-342900">
              <a:buFont typeface="Wingdings" pitchFamily="2" charset="2"/>
              <a:buChar char="v"/>
            </a:pPr>
            <a:r>
              <a:rPr lang="en-US" dirty="0"/>
              <a:t>Designing adaptation actions: information – maps; data, models and scenarios; the more data we have on specific location of main hazards and their estimated economical impacts and the losses and damages for each hazard, the better we can come up with more precise Adaptation Actions; consulting with local authorities and the inhabitants of the vulnerable districts is key, in order to design AA that can be implemented, followed up, maintained in time and investment and leave lessons learned to city dwellers and city planners;</a:t>
            </a:r>
          </a:p>
          <a:p>
            <a:pPr marL="342900" indent="-342900">
              <a:buFont typeface="Wingdings" pitchFamily="2" charset="2"/>
              <a:buChar char="v"/>
            </a:pPr>
            <a:endParaRPr lang="en-US" dirty="0"/>
          </a:p>
          <a:p>
            <a:pPr marL="342900" indent="-342900">
              <a:buFont typeface="Wingdings" pitchFamily="2" charset="2"/>
              <a:buChar char="v"/>
            </a:pPr>
            <a:r>
              <a:rPr lang="en-US" dirty="0"/>
              <a:t>Adaptation targets: realistic and in synergy with DRR goals at scale;</a:t>
            </a: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20</a:t>
            </a:fld>
            <a:endParaRPr lang="en-TR"/>
          </a:p>
        </p:txBody>
      </p:sp>
    </p:spTree>
    <p:extLst>
      <p:ext uri="{BB962C8B-B14F-4D97-AF65-F5344CB8AC3E}">
        <p14:creationId xmlns:p14="http://schemas.microsoft.com/office/powerpoint/2010/main" val="4122649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01025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8358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142785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6267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7953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457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8446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19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48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36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66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904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129041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02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244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59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025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34969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3868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11560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59835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62825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55579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56423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609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429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1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474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endParaRPr lang="ru-RU" dirty="0"/>
          </a:p>
        </p:txBody>
      </p:sp>
      <p:sp>
        <p:nvSpPr>
          <p:cNvPr id="6" name="Rechteck 16">
            <a:extLst>
              <a:ext uri="{FF2B5EF4-FFF2-40B4-BE49-F238E27FC236}">
                <a16:creationId xmlns:a16="http://schemas.microsoft.com/office/drawing/2014/main" id="{ED14BBD6-FF75-CE40-9D04-AF8005791D14}"/>
              </a:ext>
            </a:extLst>
          </p:cNvPr>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7" name="Rechteck 24">
            <a:extLst>
              <a:ext uri="{FF2B5EF4-FFF2-40B4-BE49-F238E27FC236}">
                <a16:creationId xmlns:a16="http://schemas.microsoft.com/office/drawing/2014/main" id="{B4AA02DF-C820-C742-853E-653E93D83A78}"/>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Tree>
    <p:extLst>
      <p:ext uri="{BB962C8B-B14F-4D97-AF65-F5344CB8AC3E}">
        <p14:creationId xmlns:p14="http://schemas.microsoft.com/office/powerpoint/2010/main" val="4115690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 Pyramid">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346881" y="4579485"/>
            <a:ext cx="2457676" cy="466044"/>
          </a:xfrm>
        </p:spPr>
        <p:txBody>
          <a:bodyPr>
            <a:normAutofit/>
          </a:bodyPr>
          <a:lstStyle>
            <a:lvl1pPr marL="0" indent="0">
              <a:buNone/>
              <a:defRPr sz="2400" b="1">
                <a:solidFill>
                  <a:schemeClr val="tx1"/>
                </a:solidFill>
              </a:defRPr>
            </a:lvl1pPr>
          </a:lstStyle>
          <a:p>
            <a:pPr lvl="0"/>
            <a:r>
              <a:rPr lang="en-US"/>
              <a:t>INVESTMENT</a:t>
            </a:r>
            <a:endParaRPr lang="ru-RU"/>
          </a:p>
        </p:txBody>
      </p:sp>
      <p:sp>
        <p:nvSpPr>
          <p:cNvPr id="10" name="Text Placeholder 9"/>
          <p:cNvSpPr>
            <a:spLocks noGrp="1"/>
          </p:cNvSpPr>
          <p:nvPr>
            <p:ph type="body" sz="quarter" idx="11" hasCustomPrompt="1"/>
          </p:nvPr>
        </p:nvSpPr>
        <p:spPr>
          <a:xfrm>
            <a:off x="1346881" y="5046209"/>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
        <p:nvSpPr>
          <p:cNvPr id="12" name="Text Placeholder 7"/>
          <p:cNvSpPr>
            <a:spLocks noGrp="1"/>
          </p:cNvSpPr>
          <p:nvPr>
            <p:ph type="body" sz="quarter" idx="12" hasCustomPrompt="1"/>
          </p:nvPr>
        </p:nvSpPr>
        <p:spPr>
          <a:xfrm>
            <a:off x="1665288" y="2938463"/>
            <a:ext cx="2457676" cy="466044"/>
          </a:xfrm>
        </p:spPr>
        <p:txBody>
          <a:bodyPr>
            <a:normAutofit/>
          </a:bodyPr>
          <a:lstStyle>
            <a:lvl1pPr marL="0" indent="0">
              <a:buNone/>
              <a:defRPr sz="2400" b="1">
                <a:solidFill>
                  <a:schemeClr val="tx1"/>
                </a:solidFill>
              </a:defRPr>
            </a:lvl1pPr>
          </a:lstStyle>
          <a:p>
            <a:pPr lvl="0"/>
            <a:r>
              <a:rPr lang="en-US"/>
              <a:t>STRATEGY</a:t>
            </a:r>
            <a:endParaRPr lang="ru-RU"/>
          </a:p>
        </p:txBody>
      </p:sp>
      <p:sp>
        <p:nvSpPr>
          <p:cNvPr id="13" name="Text Placeholder 9"/>
          <p:cNvSpPr>
            <a:spLocks noGrp="1"/>
          </p:cNvSpPr>
          <p:nvPr>
            <p:ph type="body" sz="quarter" idx="13" hasCustomPrompt="1"/>
          </p:nvPr>
        </p:nvSpPr>
        <p:spPr>
          <a:xfrm>
            <a:off x="1665288" y="3405187"/>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
        <p:nvSpPr>
          <p:cNvPr id="14" name="Text Placeholder 7"/>
          <p:cNvSpPr>
            <a:spLocks noGrp="1"/>
          </p:cNvSpPr>
          <p:nvPr>
            <p:ph type="body" sz="quarter" idx="14" hasCustomPrompt="1"/>
          </p:nvPr>
        </p:nvSpPr>
        <p:spPr>
          <a:xfrm>
            <a:off x="2008188" y="1316496"/>
            <a:ext cx="2457676" cy="466044"/>
          </a:xfrm>
        </p:spPr>
        <p:txBody>
          <a:bodyPr>
            <a:normAutofit/>
          </a:bodyPr>
          <a:lstStyle>
            <a:lvl1pPr marL="0" indent="0">
              <a:buNone/>
              <a:defRPr sz="2400" b="1">
                <a:solidFill>
                  <a:schemeClr val="tx1"/>
                </a:solidFill>
              </a:defRPr>
            </a:lvl1pPr>
          </a:lstStyle>
          <a:p>
            <a:pPr lvl="0"/>
            <a:r>
              <a:rPr lang="en-US"/>
              <a:t>STARTUP</a:t>
            </a:r>
            <a:endParaRPr lang="ru-RU"/>
          </a:p>
        </p:txBody>
      </p:sp>
      <p:sp>
        <p:nvSpPr>
          <p:cNvPr id="15" name="Text Placeholder 9"/>
          <p:cNvSpPr>
            <a:spLocks noGrp="1"/>
          </p:cNvSpPr>
          <p:nvPr>
            <p:ph type="body" sz="quarter" idx="15" hasCustomPrompt="1"/>
          </p:nvPr>
        </p:nvSpPr>
        <p:spPr>
          <a:xfrm>
            <a:off x="2008188" y="1783220"/>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Tree>
    <p:extLst>
      <p:ext uri="{BB962C8B-B14F-4D97-AF65-F5344CB8AC3E}">
        <p14:creationId xmlns:p14="http://schemas.microsoft.com/office/powerpoint/2010/main" val="495406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243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B9AB5B8A-2DA7-4445-A8BB-44D6042DA283}" type="datetimeFigureOut">
              <a:rPr lang="ru-RU" smtClean="0"/>
              <a:t>10.10.2025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7D6697-BF38-4B1B-991E-6DB955C7A7D4}" type="slidenum">
              <a:rPr lang="ru-RU" smtClean="0"/>
              <a:t>‹#›</a:t>
            </a:fld>
            <a:endParaRPr lang="ru-RU"/>
          </a:p>
        </p:txBody>
      </p:sp>
    </p:spTree>
    <p:extLst>
      <p:ext uri="{BB962C8B-B14F-4D97-AF65-F5344CB8AC3E}">
        <p14:creationId xmlns:p14="http://schemas.microsoft.com/office/powerpoint/2010/main" val="1433202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FCC0-242E-4B41-AD07-55484D544E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R"/>
          </a:p>
        </p:txBody>
      </p:sp>
      <p:sp>
        <p:nvSpPr>
          <p:cNvPr id="3" name="Subtitle 2">
            <a:extLst>
              <a:ext uri="{FF2B5EF4-FFF2-40B4-BE49-F238E27FC236}">
                <a16:creationId xmlns:a16="http://schemas.microsoft.com/office/drawing/2014/main" id="{36977BC0-0469-AB4C-94D1-4CD9E5B42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R"/>
          </a:p>
        </p:txBody>
      </p:sp>
      <p:sp>
        <p:nvSpPr>
          <p:cNvPr id="4" name="Date Placeholder 3">
            <a:extLst>
              <a:ext uri="{FF2B5EF4-FFF2-40B4-BE49-F238E27FC236}">
                <a16:creationId xmlns:a16="http://schemas.microsoft.com/office/drawing/2014/main" id="{54873A81-0372-5341-938D-B340BEB55E16}"/>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0D4FF044-6096-2245-92E8-20657DF19634}"/>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581A8098-F6C1-F04C-AE28-656C951D3FB1}"/>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4255494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A7ED-154F-CD45-9733-60674923F03E}"/>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6711EF1C-0E4D-6342-B36F-3A2DA4E4B0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F0E5E094-566D-8242-BC75-678A46571DDC}"/>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80048E21-640D-2046-A726-CA3B99881F0E}"/>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71321EC0-A09C-7A48-946E-C19D0CC68F47}"/>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3381401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22403-B4C2-914B-BFB3-7DE6F76F70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R"/>
          </a:p>
        </p:txBody>
      </p:sp>
      <p:sp>
        <p:nvSpPr>
          <p:cNvPr id="3" name="Text Placeholder 2">
            <a:extLst>
              <a:ext uri="{FF2B5EF4-FFF2-40B4-BE49-F238E27FC236}">
                <a16:creationId xmlns:a16="http://schemas.microsoft.com/office/drawing/2014/main" id="{727E00EC-2524-ED43-B51D-A44F26B7D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E20B7-AE06-8845-BBC4-3C56939380E0}"/>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1D167F8E-145A-C946-95D7-2FFE4E5708FD}"/>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48A623A2-31C2-8544-9172-AC8B6801F793}"/>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2504761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369D-3F07-E44A-B4F6-016D90D74972}"/>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7F22EFC8-22D0-1A4D-9A36-D6E2A6C2EF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Content Placeholder 3">
            <a:extLst>
              <a:ext uri="{FF2B5EF4-FFF2-40B4-BE49-F238E27FC236}">
                <a16:creationId xmlns:a16="http://schemas.microsoft.com/office/drawing/2014/main" id="{16A082BC-BA8E-884F-A257-5B6C466C5F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Date Placeholder 4">
            <a:extLst>
              <a:ext uri="{FF2B5EF4-FFF2-40B4-BE49-F238E27FC236}">
                <a16:creationId xmlns:a16="http://schemas.microsoft.com/office/drawing/2014/main" id="{6A755373-D289-E149-9889-AA6F53721400}"/>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6" name="Footer Placeholder 5">
            <a:extLst>
              <a:ext uri="{FF2B5EF4-FFF2-40B4-BE49-F238E27FC236}">
                <a16:creationId xmlns:a16="http://schemas.microsoft.com/office/drawing/2014/main" id="{63316C6D-1B2E-AC41-B43B-9F76C0559D52}"/>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27780ABF-0B79-0E4F-B121-664818E5C260}"/>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28752844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EBFA-CCC7-C84A-B9C2-97FD64CE7C1D}"/>
              </a:ext>
            </a:extLst>
          </p:cNvPr>
          <p:cNvSpPr>
            <a:spLocks noGrp="1"/>
          </p:cNvSpPr>
          <p:nvPr>
            <p:ph type="title"/>
          </p:nvPr>
        </p:nvSpPr>
        <p:spPr>
          <a:xfrm>
            <a:off x="839788" y="365125"/>
            <a:ext cx="10515600" cy="1325563"/>
          </a:xfrm>
        </p:spPr>
        <p:txBody>
          <a:bodyPr/>
          <a:lstStyle/>
          <a:p>
            <a:r>
              <a:rPr lang="en-US"/>
              <a:t>Click to edit Master title style</a:t>
            </a:r>
            <a:endParaRPr lang="en-TR"/>
          </a:p>
        </p:txBody>
      </p:sp>
      <p:sp>
        <p:nvSpPr>
          <p:cNvPr id="3" name="Text Placeholder 2">
            <a:extLst>
              <a:ext uri="{FF2B5EF4-FFF2-40B4-BE49-F238E27FC236}">
                <a16:creationId xmlns:a16="http://schemas.microsoft.com/office/drawing/2014/main" id="{01B5E082-5E7B-664D-BE5A-82F8270CC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103828-4047-FA4C-BD0B-EB0B2D6A6A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Text Placeholder 4">
            <a:extLst>
              <a:ext uri="{FF2B5EF4-FFF2-40B4-BE49-F238E27FC236}">
                <a16:creationId xmlns:a16="http://schemas.microsoft.com/office/drawing/2014/main" id="{C34B66E7-9279-7940-9FE5-E53C6DC81E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EFEE84-19A2-5843-847E-06B954133B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7" name="Date Placeholder 6">
            <a:extLst>
              <a:ext uri="{FF2B5EF4-FFF2-40B4-BE49-F238E27FC236}">
                <a16:creationId xmlns:a16="http://schemas.microsoft.com/office/drawing/2014/main" id="{3D6C091E-0715-7742-B5E4-9B9A8A5A41C0}"/>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8" name="Footer Placeholder 7">
            <a:extLst>
              <a:ext uri="{FF2B5EF4-FFF2-40B4-BE49-F238E27FC236}">
                <a16:creationId xmlns:a16="http://schemas.microsoft.com/office/drawing/2014/main" id="{E3092966-1A01-AE42-BFF1-5DA7562BDE72}"/>
              </a:ext>
            </a:extLst>
          </p:cNvPr>
          <p:cNvSpPr>
            <a:spLocks noGrp="1"/>
          </p:cNvSpPr>
          <p:nvPr>
            <p:ph type="ftr" sz="quarter" idx="11"/>
          </p:nvPr>
        </p:nvSpPr>
        <p:spPr/>
        <p:txBody>
          <a:bodyPr/>
          <a:lstStyle/>
          <a:p>
            <a:endParaRPr lang="en-TR"/>
          </a:p>
        </p:txBody>
      </p:sp>
      <p:sp>
        <p:nvSpPr>
          <p:cNvPr id="9" name="Slide Number Placeholder 8">
            <a:extLst>
              <a:ext uri="{FF2B5EF4-FFF2-40B4-BE49-F238E27FC236}">
                <a16:creationId xmlns:a16="http://schemas.microsoft.com/office/drawing/2014/main" id="{B168E12A-FB33-C64D-8430-76EE164F9B7B}"/>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588567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D3B6-FFDC-5549-8C6C-F78437457982}"/>
              </a:ext>
            </a:extLst>
          </p:cNvPr>
          <p:cNvSpPr>
            <a:spLocks noGrp="1"/>
          </p:cNvSpPr>
          <p:nvPr>
            <p:ph type="title"/>
          </p:nvPr>
        </p:nvSpPr>
        <p:spPr/>
        <p:txBody>
          <a:bodyPr/>
          <a:lstStyle/>
          <a:p>
            <a:r>
              <a:rPr lang="en-US"/>
              <a:t>Click to edit Master title style</a:t>
            </a:r>
            <a:endParaRPr lang="en-TR"/>
          </a:p>
        </p:txBody>
      </p:sp>
      <p:sp>
        <p:nvSpPr>
          <p:cNvPr id="3" name="Date Placeholder 2">
            <a:extLst>
              <a:ext uri="{FF2B5EF4-FFF2-40B4-BE49-F238E27FC236}">
                <a16:creationId xmlns:a16="http://schemas.microsoft.com/office/drawing/2014/main" id="{DFE905EA-5FF6-F346-B641-3427FB96931B}"/>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4" name="Footer Placeholder 3">
            <a:extLst>
              <a:ext uri="{FF2B5EF4-FFF2-40B4-BE49-F238E27FC236}">
                <a16:creationId xmlns:a16="http://schemas.microsoft.com/office/drawing/2014/main" id="{A0CB3F73-429B-7541-8B17-3334FC4FE795}"/>
              </a:ext>
            </a:extLst>
          </p:cNvPr>
          <p:cNvSpPr>
            <a:spLocks noGrp="1"/>
          </p:cNvSpPr>
          <p:nvPr>
            <p:ph type="ftr" sz="quarter" idx="11"/>
          </p:nvPr>
        </p:nvSpPr>
        <p:spPr/>
        <p:txBody>
          <a:bodyPr/>
          <a:lstStyle/>
          <a:p>
            <a:endParaRPr lang="en-TR"/>
          </a:p>
        </p:txBody>
      </p:sp>
      <p:sp>
        <p:nvSpPr>
          <p:cNvPr id="5" name="Slide Number Placeholder 4">
            <a:extLst>
              <a:ext uri="{FF2B5EF4-FFF2-40B4-BE49-F238E27FC236}">
                <a16:creationId xmlns:a16="http://schemas.microsoft.com/office/drawing/2014/main" id="{AAED9717-797E-0E43-AFBB-AFF3FAC1FC2F}"/>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558645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ECBF14-97EA-F549-BDBE-F9F56C5074F2}"/>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3" name="Footer Placeholder 2">
            <a:extLst>
              <a:ext uri="{FF2B5EF4-FFF2-40B4-BE49-F238E27FC236}">
                <a16:creationId xmlns:a16="http://schemas.microsoft.com/office/drawing/2014/main" id="{93875090-9E86-0A4D-A0C9-CF190A932136}"/>
              </a:ext>
            </a:extLst>
          </p:cNvPr>
          <p:cNvSpPr>
            <a:spLocks noGrp="1"/>
          </p:cNvSpPr>
          <p:nvPr>
            <p:ph type="ftr" sz="quarter" idx="11"/>
          </p:nvPr>
        </p:nvSpPr>
        <p:spPr/>
        <p:txBody>
          <a:bodyPr/>
          <a:lstStyle/>
          <a:p>
            <a:endParaRPr lang="en-TR"/>
          </a:p>
        </p:txBody>
      </p:sp>
      <p:sp>
        <p:nvSpPr>
          <p:cNvPr id="4" name="Slide Number Placeholder 3">
            <a:extLst>
              <a:ext uri="{FF2B5EF4-FFF2-40B4-BE49-F238E27FC236}">
                <a16:creationId xmlns:a16="http://schemas.microsoft.com/office/drawing/2014/main" id="{1BE1BB49-FFF0-A941-9A2C-18816F53B5EC}"/>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4757329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4B940-F970-B043-B5DC-783B1674E1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Content Placeholder 2">
            <a:extLst>
              <a:ext uri="{FF2B5EF4-FFF2-40B4-BE49-F238E27FC236}">
                <a16:creationId xmlns:a16="http://schemas.microsoft.com/office/drawing/2014/main" id="{7540A2BC-3AFF-D645-894F-49944B0A02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Text Placeholder 3">
            <a:extLst>
              <a:ext uri="{FF2B5EF4-FFF2-40B4-BE49-F238E27FC236}">
                <a16:creationId xmlns:a16="http://schemas.microsoft.com/office/drawing/2014/main" id="{8C96FE40-1005-734C-8567-C439694D89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FC199-A303-C741-B038-E12AFB411547}"/>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6" name="Footer Placeholder 5">
            <a:extLst>
              <a:ext uri="{FF2B5EF4-FFF2-40B4-BE49-F238E27FC236}">
                <a16:creationId xmlns:a16="http://schemas.microsoft.com/office/drawing/2014/main" id="{91A9D25F-F635-EF42-A58A-32B4E66E46C3}"/>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8E886ABC-6384-8C4B-8CC6-D22A65BE0EFD}"/>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8799280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3609-6D0B-EF4F-989A-8DEB84309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Picture Placeholder 2">
            <a:extLst>
              <a:ext uri="{FF2B5EF4-FFF2-40B4-BE49-F238E27FC236}">
                <a16:creationId xmlns:a16="http://schemas.microsoft.com/office/drawing/2014/main" id="{796EB2BE-18CA-FC4E-9554-8CA44D8B5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R"/>
          </a:p>
        </p:txBody>
      </p:sp>
      <p:sp>
        <p:nvSpPr>
          <p:cNvPr id="4" name="Text Placeholder 3">
            <a:extLst>
              <a:ext uri="{FF2B5EF4-FFF2-40B4-BE49-F238E27FC236}">
                <a16:creationId xmlns:a16="http://schemas.microsoft.com/office/drawing/2014/main" id="{F7F973C5-FFAA-EA41-B69A-384FDDE764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5381D-FCE3-7446-94F1-AB807F9D2062}"/>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6" name="Footer Placeholder 5">
            <a:extLst>
              <a:ext uri="{FF2B5EF4-FFF2-40B4-BE49-F238E27FC236}">
                <a16:creationId xmlns:a16="http://schemas.microsoft.com/office/drawing/2014/main" id="{5524A14E-D6DA-804D-87B0-8BBBB3A62A5D}"/>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EBD95237-63A8-EC4C-8D63-31638BAFE28C}"/>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32189992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EAE7-EF9B-EC48-8EB2-DA1955ABCFE6}"/>
              </a:ext>
            </a:extLst>
          </p:cNvPr>
          <p:cNvSpPr>
            <a:spLocks noGrp="1"/>
          </p:cNvSpPr>
          <p:nvPr>
            <p:ph type="title"/>
          </p:nvPr>
        </p:nvSpPr>
        <p:spPr/>
        <p:txBody>
          <a:bodyPr/>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AD0E88F2-B49D-E244-B032-1EBA1CE78C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731E877C-8708-A740-89C9-C2E8CCCDDDAD}"/>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C536C774-BF01-884B-B191-479CED185AF3}"/>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13D91B9A-096E-7248-930A-9B47C8A49633}"/>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0136676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7879C2-F7AC-BC42-9EF6-5003782E24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9C395C3E-D83E-A641-B1B8-B4266C295C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78AF7AE8-DE96-6341-B5A5-BB441C5A79D3}"/>
              </a:ext>
            </a:extLst>
          </p:cNvPr>
          <p:cNvSpPr>
            <a:spLocks noGrp="1"/>
          </p:cNvSpPr>
          <p:nvPr>
            <p:ph type="dt" sz="half" idx="10"/>
          </p:nvPr>
        </p:nvSpPr>
        <p:spPr/>
        <p:txBody>
          <a:body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D3E73C73-6B5F-1D4A-AEF4-0A32E00C3A37}"/>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029DC1AF-4A57-D94D-923C-9DCC7CCEB6C1}"/>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830760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6078049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883458"/>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07158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92677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8105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323139"/>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322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sv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1.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11" Type="http://schemas.openxmlformats.org/officeDocument/2006/relationships/image" Target="../media/image5.svg"/><Relationship Id="rId5" Type="http://schemas.openxmlformats.org/officeDocument/2006/relationships/slideLayout" Target="../slideLayouts/slideLayout13.xml"/><Relationship Id="rId10" Type="http://schemas.openxmlformats.org/officeDocument/2006/relationships/image" Target="../media/image4.png"/><Relationship Id="rId4" Type="http://schemas.openxmlformats.org/officeDocument/2006/relationships/slideLayout" Target="../slideLayouts/slideLayout12.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16.xml"/><Relationship Id="rId7"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theme" Target="../theme/theme3.xml"/><Relationship Id="rId10" Type="http://schemas.openxmlformats.org/officeDocument/2006/relationships/image" Target="../media/image2.jpeg"/><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1.png"/><Relationship Id="rId17" Type="http://schemas.openxmlformats.org/officeDocument/2006/relationships/image" Target="../media/image10.emf"/><Relationship Id="rId2" Type="http://schemas.openxmlformats.org/officeDocument/2006/relationships/slideLayout" Target="../slideLayouts/slideLayout19.xml"/><Relationship Id="rId16"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5.svg"/><Relationship Id="rId5" Type="http://schemas.openxmlformats.org/officeDocument/2006/relationships/slideLayout" Target="../slideLayouts/slideLayout22.xml"/><Relationship Id="rId15" Type="http://schemas.openxmlformats.org/officeDocument/2006/relationships/image" Target="../media/image8.png"/><Relationship Id="rId10" Type="http://schemas.openxmlformats.org/officeDocument/2006/relationships/image" Target="../media/image4.png"/><Relationship Id="rId4" Type="http://schemas.openxmlformats.org/officeDocument/2006/relationships/slideLayout" Target="../slideLayouts/slideLayout21.xml"/><Relationship Id="rId9" Type="http://schemas.openxmlformats.org/officeDocument/2006/relationships/image" Target="../media/image3.png"/><Relationship Id="rId14" Type="http://schemas.openxmlformats.org/officeDocument/2006/relationships/image" Target="../media/image7.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18" Type="http://schemas.openxmlformats.org/officeDocument/2006/relationships/image" Target="../media/image10.emf"/><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5.svg"/><Relationship Id="rId17" Type="http://schemas.openxmlformats.org/officeDocument/2006/relationships/image" Target="../media/image9.png"/><Relationship Id="rId2" Type="http://schemas.openxmlformats.org/officeDocument/2006/relationships/slideLayout" Target="../slideLayouts/slideLayout26.xml"/><Relationship Id="rId16" Type="http://schemas.openxmlformats.org/officeDocument/2006/relationships/image" Target="../media/image8.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4.png"/><Relationship Id="rId5" Type="http://schemas.openxmlformats.org/officeDocument/2006/relationships/slideLayout" Target="../slideLayouts/slideLayout29.xml"/><Relationship Id="rId15" Type="http://schemas.openxmlformats.org/officeDocument/2006/relationships/image" Target="../media/image7.jpg"/><Relationship Id="rId10" Type="http://schemas.openxmlformats.org/officeDocument/2006/relationships/image" Target="../media/image3.png"/><Relationship Id="rId4" Type="http://schemas.openxmlformats.org/officeDocument/2006/relationships/slideLayout" Target="../slideLayouts/slideLayout28.xml"/><Relationship Id="rId9" Type="http://schemas.openxmlformats.org/officeDocument/2006/relationships/theme" Target="../theme/theme5.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13" Type="http://schemas.openxmlformats.org/officeDocument/2006/relationships/image" Target="../media/image4.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3.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1.png"/><Relationship Id="rId5" Type="http://schemas.openxmlformats.org/officeDocument/2006/relationships/slideLayout" Target="../slideLayouts/slideLayout48.xml"/><Relationship Id="rId1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slideLayout" Target="../slideLayouts/slideLayout47.xml"/><Relationship Id="rId9" Type="http://schemas.openxmlformats.org/officeDocument/2006/relationships/image" Target="../media/image11.jpeg"/><Relationship Id="rId1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5" name="Rechteck 4"/>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14" name="Grafik 31">
            <a:extLst>
              <a:ext uri="{FF2B5EF4-FFF2-40B4-BE49-F238E27FC236}">
                <a16:creationId xmlns:a16="http://schemas.microsoft.com/office/drawing/2014/main" id="{DA01B205-8818-4A03-98FF-149C4A6D105D}"/>
              </a:ext>
            </a:extLst>
          </p:cNvPr>
          <p:cNvPicPr/>
          <p:nvPr userDrawn="1"/>
        </p:nvPicPr>
        <p:blipFill>
          <a:blip r:embed="rId10"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0" name="Bild 22">
            <a:extLst>
              <a:ext uri="{FF2B5EF4-FFF2-40B4-BE49-F238E27FC236}">
                <a16:creationId xmlns:a16="http://schemas.microsoft.com/office/drawing/2014/main" id="{5D532F84-F7B4-4DEE-A298-4B6C6C1FAFE5}"/>
              </a:ext>
            </a:extLst>
          </p:cNvPr>
          <p:cNvPicPr preferRelativeResize="0">
            <a:picLocks/>
          </p:cNvPicPr>
          <p:nvPr userDrawn="1"/>
        </p:nvPicPr>
        <p:blipFill>
          <a:blip r:embed="rId11"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pic>
        <p:nvPicPr>
          <p:cNvPr id="3" name="Grafik 21">
            <a:extLst>
              <a:ext uri="{FF2B5EF4-FFF2-40B4-BE49-F238E27FC236}">
                <a16:creationId xmlns:a16="http://schemas.microsoft.com/office/drawing/2014/main" id="{09F60E6C-7082-31F2-01CA-C10EC82AEB1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300713" y="6173618"/>
            <a:ext cx="590940" cy="68314"/>
          </a:xfrm>
          <a:prstGeom prst="rect">
            <a:avLst/>
          </a:prstGeom>
        </p:spPr>
      </p:pic>
      <p:pic>
        <p:nvPicPr>
          <p:cNvPr id="4" name="Grafik 24">
            <a:extLst>
              <a:ext uri="{FF2B5EF4-FFF2-40B4-BE49-F238E27FC236}">
                <a16:creationId xmlns:a16="http://schemas.microsoft.com/office/drawing/2014/main" id="{5A6485E4-1B7B-5E02-7F53-ECA1268E8FDA}"/>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9300713" y="6330696"/>
            <a:ext cx="1297995" cy="337634"/>
          </a:xfrm>
          <a:prstGeom prst="rect">
            <a:avLst/>
          </a:prstGeom>
        </p:spPr>
      </p:pic>
      <p:pic>
        <p:nvPicPr>
          <p:cNvPr id="6" name="Picture 5" descr="Graphical user interface, application, Teams&#10;&#10;Description automatically generated">
            <a:extLst>
              <a:ext uri="{FF2B5EF4-FFF2-40B4-BE49-F238E27FC236}">
                <a16:creationId xmlns:a16="http://schemas.microsoft.com/office/drawing/2014/main" id="{EAC79EF7-928A-C330-26A7-D1EA4CA1EDD7}"/>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t="30831" b="27821"/>
          <a:stretch/>
        </p:blipFill>
        <p:spPr>
          <a:xfrm>
            <a:off x="10723375" y="6309992"/>
            <a:ext cx="866645" cy="358337"/>
          </a:xfrm>
          <a:prstGeom prst="rect">
            <a:avLst/>
          </a:prstGeom>
        </p:spPr>
      </p:pic>
    </p:spTree>
  </p:cSld>
  <p:clrMap bg1="lt1" tx1="dk1" bg2="lt2" tx2="dk2" accent1="accent1" accent2="accent2" accent3="accent3" accent4="accent4" accent5="accent5" accent6="accent6" hlink="hlink" folHlink="folHlink"/>
  <p:sldLayoutIdLst>
    <p:sldLayoutId id="2147483706" r:id="rId1"/>
    <p:sldLayoutId id="2147483708" r:id="rId2"/>
    <p:sldLayoutId id="2147483709" r:id="rId3"/>
    <p:sldLayoutId id="2147483714" r:id="rId4"/>
    <p:sldLayoutId id="2147483710" r:id="rId5"/>
    <p:sldLayoutId id="2147483711" r:id="rId6"/>
    <p:sldLayoutId id="2147483716" r:id="rId7"/>
    <p:sldLayoutId id="2147483810" r:id="rId8"/>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12" name="Grafik 31">
            <a:extLst>
              <a:ext uri="{FF2B5EF4-FFF2-40B4-BE49-F238E27FC236}">
                <a16:creationId xmlns:a16="http://schemas.microsoft.com/office/drawing/2014/main" id="{1EAB1591-EB2D-4F47-A86C-124E5D6ED703}"/>
              </a:ext>
            </a:extLst>
          </p:cNvPr>
          <p:cNvPicPr/>
          <p:nvPr userDrawn="1"/>
        </p:nvPicPr>
        <p:blipFill>
          <a:blip r:embed="rId7"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3" name="Bild 22">
            <a:extLst>
              <a:ext uri="{FF2B5EF4-FFF2-40B4-BE49-F238E27FC236}">
                <a16:creationId xmlns:a16="http://schemas.microsoft.com/office/drawing/2014/main" id="{51F38153-4447-47CF-9D4F-18D59FD4FB5B}"/>
              </a:ext>
            </a:extLst>
          </p:cNvPr>
          <p:cNvPicPr preferRelativeResize="0">
            <a:picLocks/>
          </p:cNvPicPr>
          <p:nvPr userDrawn="1"/>
        </p:nvPicPr>
        <p:blipFill>
          <a:blip r:embed="rId8"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pic>
        <p:nvPicPr>
          <p:cNvPr id="2" name="Grafik 21">
            <a:extLst>
              <a:ext uri="{FF2B5EF4-FFF2-40B4-BE49-F238E27FC236}">
                <a16:creationId xmlns:a16="http://schemas.microsoft.com/office/drawing/2014/main" id="{B9858F5B-2E59-727D-3E9D-E9B0E71BCA0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300713" y="6173618"/>
            <a:ext cx="590940" cy="68314"/>
          </a:xfrm>
          <a:prstGeom prst="rect">
            <a:avLst/>
          </a:prstGeom>
        </p:spPr>
      </p:pic>
      <p:pic>
        <p:nvPicPr>
          <p:cNvPr id="3" name="Grafik 24">
            <a:extLst>
              <a:ext uri="{FF2B5EF4-FFF2-40B4-BE49-F238E27FC236}">
                <a16:creationId xmlns:a16="http://schemas.microsoft.com/office/drawing/2014/main" id="{974B8388-89AD-B185-141E-15CB7EB2D0CA}"/>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300713" y="6330696"/>
            <a:ext cx="1297995" cy="337634"/>
          </a:xfrm>
          <a:prstGeom prst="rect">
            <a:avLst/>
          </a:prstGeom>
        </p:spPr>
      </p:pic>
      <p:pic>
        <p:nvPicPr>
          <p:cNvPr id="4" name="Picture 3" descr="Graphical user interface, application, Teams&#10;&#10;Description automatically generated">
            <a:extLst>
              <a:ext uri="{FF2B5EF4-FFF2-40B4-BE49-F238E27FC236}">
                <a16:creationId xmlns:a16="http://schemas.microsoft.com/office/drawing/2014/main" id="{730B6D0E-451C-1BBA-3D6A-1E57FA627A87}"/>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t="30831" b="27821"/>
          <a:stretch/>
        </p:blipFill>
        <p:spPr>
          <a:xfrm>
            <a:off x="10723375" y="6309992"/>
            <a:ext cx="866645" cy="358337"/>
          </a:xfrm>
          <a:prstGeom prst="rect">
            <a:avLst/>
          </a:prstGeom>
        </p:spPr>
      </p:pic>
    </p:spTree>
    <p:extLst>
      <p:ext uri="{BB962C8B-B14F-4D97-AF65-F5344CB8AC3E}">
        <p14:creationId xmlns:p14="http://schemas.microsoft.com/office/powerpoint/2010/main" val="401481512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5" r:id="rId4"/>
    <p:sldLayoutId id="2147483812"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pic>
        <p:nvPicPr>
          <p:cNvPr id="19" name="Grafik 21">
            <a:extLst>
              <a:ext uri="{FF2B5EF4-FFF2-40B4-BE49-F238E27FC236}">
                <a16:creationId xmlns:a16="http://schemas.microsoft.com/office/drawing/2014/main" id="{CDA7917B-F67D-446E-BCAF-1E30BF44EC3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490320" y="6173618"/>
            <a:ext cx="590940" cy="68314"/>
          </a:xfrm>
          <a:prstGeom prst="rect">
            <a:avLst/>
          </a:prstGeom>
        </p:spPr>
      </p:pic>
      <p:pic>
        <p:nvPicPr>
          <p:cNvPr id="26" name="Grafik 24">
            <a:extLst>
              <a:ext uri="{FF2B5EF4-FFF2-40B4-BE49-F238E27FC236}">
                <a16:creationId xmlns:a16="http://schemas.microsoft.com/office/drawing/2014/main" id="{54C57F87-0195-4AD2-9F21-785966FDB39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490320" y="6330696"/>
            <a:ext cx="1297995" cy="337634"/>
          </a:xfrm>
          <a:prstGeom prst="rect">
            <a:avLst/>
          </a:prstGeom>
        </p:spPr>
      </p:pic>
      <p:pic>
        <p:nvPicPr>
          <p:cNvPr id="12" name="Grafik 31">
            <a:extLst>
              <a:ext uri="{FF2B5EF4-FFF2-40B4-BE49-F238E27FC236}">
                <a16:creationId xmlns:a16="http://schemas.microsoft.com/office/drawing/2014/main" id="{1EAB1591-EB2D-4F47-A86C-124E5D6ED703}"/>
              </a:ext>
            </a:extLst>
          </p:cNvPr>
          <p:cNvPicPr/>
          <p:nvPr userDrawn="1"/>
        </p:nvPicPr>
        <p:blipFill>
          <a:blip r:embed="rId9"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3" name="Bild 22">
            <a:extLst>
              <a:ext uri="{FF2B5EF4-FFF2-40B4-BE49-F238E27FC236}">
                <a16:creationId xmlns:a16="http://schemas.microsoft.com/office/drawing/2014/main" id="{51F38153-4447-47CF-9D4F-18D59FD4FB5B}"/>
              </a:ext>
            </a:extLst>
          </p:cNvPr>
          <p:cNvPicPr preferRelativeResize="0">
            <a:picLocks/>
          </p:cNvPicPr>
          <p:nvPr userDrawn="1"/>
        </p:nvPicPr>
        <p:blipFill>
          <a:blip r:embed="rId10"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Tree>
    <p:extLst>
      <p:ext uri="{BB962C8B-B14F-4D97-AF65-F5344CB8AC3E}">
        <p14:creationId xmlns:p14="http://schemas.microsoft.com/office/powerpoint/2010/main" val="26832813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5" name="Rechteck 4"/>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22" name="Grafik 21">
            <a:extLst>
              <a:ext uri="{FF2B5EF4-FFF2-40B4-BE49-F238E27FC236}">
                <a16:creationId xmlns:a16="http://schemas.microsoft.com/office/drawing/2014/main" id="{568EFAE4-F9DB-4DE3-8BCC-1C15ACE7757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940465" y="516538"/>
            <a:ext cx="590940" cy="68314"/>
          </a:xfrm>
          <a:prstGeom prst="rect">
            <a:avLst/>
          </a:prstGeom>
        </p:spPr>
      </p:pic>
      <p:pic>
        <p:nvPicPr>
          <p:cNvPr id="25" name="Grafik 24">
            <a:extLst>
              <a:ext uri="{FF2B5EF4-FFF2-40B4-BE49-F238E27FC236}">
                <a16:creationId xmlns:a16="http://schemas.microsoft.com/office/drawing/2014/main" id="{54F48C0C-9733-48E1-874D-0430F7FC32B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940465" y="673616"/>
            <a:ext cx="1297995" cy="337634"/>
          </a:xfrm>
          <a:prstGeom prst="rect">
            <a:avLst/>
          </a:prstGeom>
        </p:spPr>
      </p:pic>
      <p:pic>
        <p:nvPicPr>
          <p:cNvPr id="14" name="Grafik 31">
            <a:extLst>
              <a:ext uri="{FF2B5EF4-FFF2-40B4-BE49-F238E27FC236}">
                <a16:creationId xmlns:a16="http://schemas.microsoft.com/office/drawing/2014/main" id="{DA01B205-8818-4A03-98FF-149C4A6D105D}"/>
              </a:ext>
            </a:extLst>
          </p:cNvPr>
          <p:cNvPicPr/>
          <p:nvPr userDrawn="1"/>
        </p:nvPicPr>
        <p:blipFill>
          <a:blip r:embed="rId12"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0" name="Bild 22">
            <a:extLst>
              <a:ext uri="{FF2B5EF4-FFF2-40B4-BE49-F238E27FC236}">
                <a16:creationId xmlns:a16="http://schemas.microsoft.com/office/drawing/2014/main" id="{5D532F84-F7B4-4DEE-A298-4B6C6C1FAFE5}"/>
              </a:ext>
            </a:extLst>
          </p:cNvPr>
          <p:cNvPicPr preferRelativeResize="0">
            <a:picLocks/>
          </p:cNvPicPr>
          <p:nvPr userDrawn="1"/>
        </p:nvPicPr>
        <p:blipFill>
          <a:blip r:embed="rId13"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
        <p:nvSpPr>
          <p:cNvPr id="3" name="TextBox 2">
            <a:extLst>
              <a:ext uri="{FF2B5EF4-FFF2-40B4-BE49-F238E27FC236}">
                <a16:creationId xmlns:a16="http://schemas.microsoft.com/office/drawing/2014/main" id="{C95715DE-C516-49AD-771E-FCBEBF9F1D62}"/>
              </a:ext>
            </a:extLst>
          </p:cNvPr>
          <p:cNvSpPr txBox="1"/>
          <p:nvPr userDrawn="1"/>
        </p:nvSpPr>
        <p:spPr>
          <a:xfrm>
            <a:off x="6354618" y="574557"/>
            <a:ext cx="4901264" cy="230832"/>
          </a:xfrm>
          <a:prstGeom prst="rect">
            <a:avLst/>
          </a:prstGeom>
          <a:noFill/>
        </p:spPr>
        <p:txBody>
          <a:bodyPr wrap="square" rtlCol="0">
            <a:spAutoFit/>
          </a:bodyPr>
          <a:lstStyle/>
          <a:p>
            <a:pPr algn="r"/>
            <a:r>
              <a:rPr lang="en-GB" sz="900" b="0" noProof="1">
                <a:solidFill>
                  <a:schemeClr val="tx1"/>
                </a:solidFill>
              </a:rPr>
              <a:t>EU4 Energy Transition: Covenant of Mayors in the Western Balkans and Türkiye</a:t>
            </a:r>
          </a:p>
        </p:txBody>
      </p:sp>
      <p:pic>
        <p:nvPicPr>
          <p:cNvPr id="4" name="Grafik 6">
            <a:extLst>
              <a:ext uri="{FF2B5EF4-FFF2-40B4-BE49-F238E27FC236}">
                <a16:creationId xmlns:a16="http://schemas.microsoft.com/office/drawing/2014/main" id="{E0ECA816-2D13-2010-3220-FD1275EC1B34}"/>
              </a:ext>
            </a:extLst>
          </p:cNvPr>
          <p:cNvPicPr>
            <a:picLocks noChangeAspect="1"/>
          </p:cNvPicPr>
          <p:nvPr userDrawn="1"/>
        </p:nvPicPr>
        <p:blipFill>
          <a:blip r:embed="rId14"/>
          <a:stretch>
            <a:fillRect/>
          </a:stretch>
        </p:blipFill>
        <p:spPr>
          <a:xfrm>
            <a:off x="617015" y="6292158"/>
            <a:ext cx="1632702" cy="289340"/>
          </a:xfrm>
          <a:prstGeom prst="rect">
            <a:avLst/>
          </a:prstGeom>
        </p:spPr>
      </p:pic>
      <p:sp>
        <p:nvSpPr>
          <p:cNvPr id="6" name="Pole tekstowe 2">
            <a:extLst>
              <a:ext uri="{FF2B5EF4-FFF2-40B4-BE49-F238E27FC236}">
                <a16:creationId xmlns:a16="http://schemas.microsoft.com/office/drawing/2014/main" id="{5A7D1D1F-B91D-F107-91A7-8AF8C13DB12F}"/>
              </a:ext>
            </a:extLst>
          </p:cNvPr>
          <p:cNvSpPr txBox="1">
            <a:spLocks noChangeArrowheads="1"/>
          </p:cNvSpPr>
          <p:nvPr userDrawn="1"/>
        </p:nvSpPr>
        <p:spPr bwMode="auto">
          <a:xfrm>
            <a:off x="3163032" y="6301310"/>
            <a:ext cx="1153121"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l">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This project is funded by the European Union</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Obraz 21">
            <a:extLst>
              <a:ext uri="{FF2B5EF4-FFF2-40B4-BE49-F238E27FC236}">
                <a16:creationId xmlns:a16="http://schemas.microsoft.com/office/drawing/2014/main" id="{C4F2832D-49AD-8E40-3A0C-EA9EDA420DA2}"/>
              </a:ext>
            </a:extLst>
          </p:cNvPr>
          <p:cNvPicPr>
            <a:picLocks noChangeAspect="1"/>
          </p:cNvPicPr>
          <p:nvPr userDrawn="1"/>
        </p:nvPicPr>
        <p:blipFill>
          <a:blip r:embed="rId15"/>
          <a:srcRect/>
          <a:stretch/>
        </p:blipFill>
        <p:spPr bwMode="auto">
          <a:xfrm>
            <a:off x="2501233" y="6225661"/>
            <a:ext cx="665211" cy="450990"/>
          </a:xfrm>
          <a:prstGeom prst="rect">
            <a:avLst/>
          </a:prstGeom>
          <a:noFill/>
        </p:spPr>
      </p:pic>
      <p:pic>
        <p:nvPicPr>
          <p:cNvPr id="8" name="Grafik 9" descr="Ein Bild, das Text, ClipArt enthält.&#10;&#10;Automatisch generierte Beschreibung">
            <a:extLst>
              <a:ext uri="{FF2B5EF4-FFF2-40B4-BE49-F238E27FC236}">
                <a16:creationId xmlns:a16="http://schemas.microsoft.com/office/drawing/2014/main" id="{F205756A-0AB4-A92F-E4BD-50CC3A5419C8}"/>
              </a:ext>
            </a:extLst>
          </p:cNvPr>
          <p:cNvPicPr>
            <a:picLocks noChangeAspect="1"/>
          </p:cNvPicPr>
          <p:nvPr userDrawn="1"/>
        </p:nvPicPr>
        <p:blipFill>
          <a:blip r:embed="rId16"/>
          <a:stretch>
            <a:fillRect/>
          </a:stretch>
        </p:blipFill>
        <p:spPr>
          <a:xfrm>
            <a:off x="5872261" y="6198111"/>
            <a:ext cx="556509" cy="170663"/>
          </a:xfrm>
          <a:prstGeom prst="rect">
            <a:avLst/>
          </a:prstGeom>
        </p:spPr>
      </p:pic>
      <p:pic>
        <p:nvPicPr>
          <p:cNvPr id="9" name="Grafik 10">
            <a:extLst>
              <a:ext uri="{FF2B5EF4-FFF2-40B4-BE49-F238E27FC236}">
                <a16:creationId xmlns:a16="http://schemas.microsoft.com/office/drawing/2014/main" id="{A0E63AD8-43BD-C476-D3A3-7AD8A012808D}"/>
              </a:ext>
            </a:extLst>
          </p:cNvPr>
          <p:cNvPicPr>
            <a:picLocks noChangeAspect="1"/>
          </p:cNvPicPr>
          <p:nvPr userDrawn="1"/>
        </p:nvPicPr>
        <p:blipFill>
          <a:blip r:embed="rId17"/>
          <a:stretch>
            <a:fillRect/>
          </a:stretch>
        </p:blipFill>
        <p:spPr>
          <a:xfrm>
            <a:off x="4312741" y="6198111"/>
            <a:ext cx="1479817" cy="171218"/>
          </a:xfrm>
          <a:prstGeom prst="rect">
            <a:avLst/>
          </a:prstGeom>
        </p:spPr>
      </p:pic>
      <p:sp>
        <p:nvSpPr>
          <p:cNvPr id="11" name="Pole tekstowe 2">
            <a:extLst>
              <a:ext uri="{FF2B5EF4-FFF2-40B4-BE49-F238E27FC236}">
                <a16:creationId xmlns:a16="http://schemas.microsoft.com/office/drawing/2014/main" id="{EC30C5FB-12A6-4D43-DE2E-94273BF39823}"/>
              </a:ext>
            </a:extLst>
          </p:cNvPr>
          <p:cNvSpPr txBox="1">
            <a:spLocks noChangeArrowheads="1"/>
          </p:cNvSpPr>
          <p:nvPr userDrawn="1"/>
        </p:nvSpPr>
        <p:spPr bwMode="auto">
          <a:xfrm>
            <a:off x="4312741" y="6408055"/>
            <a:ext cx="2116029"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The project is implemented by the Consortium of </a:t>
            </a:r>
            <a:r>
              <a:rPr lang="en-US" sz="700" dirty="0" err="1">
                <a:effectLst/>
                <a:latin typeface="Calibri" panose="020F0502020204030204" pitchFamily="34" charset="0"/>
                <a:ea typeface="Calibri" panose="020F0502020204030204" pitchFamily="34" charset="0"/>
                <a:cs typeface="Times New Roman" panose="02020603050405020304" pitchFamily="18" charset="0"/>
              </a:rPr>
              <a:t>Umweltbundesamt</a:t>
            </a:r>
            <a:r>
              <a:rPr lang="en-US" sz="700" dirty="0">
                <a:effectLst/>
                <a:latin typeface="Calibri" panose="020F0502020204030204" pitchFamily="34" charset="0"/>
                <a:ea typeface="Calibri" panose="020F0502020204030204" pitchFamily="34" charset="0"/>
                <a:cs typeface="Times New Roman" panose="02020603050405020304" pitchFamily="18" charset="0"/>
              </a:rPr>
              <a:t> GmbH (lead) and NIRAS</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Pole tekstowe 2">
            <a:extLst>
              <a:ext uri="{FF2B5EF4-FFF2-40B4-BE49-F238E27FC236}">
                <a16:creationId xmlns:a16="http://schemas.microsoft.com/office/drawing/2014/main" id="{1BFC25D1-5E7B-D313-1CF4-5034D5FCC506}"/>
              </a:ext>
            </a:extLst>
          </p:cNvPr>
          <p:cNvSpPr txBox="1">
            <a:spLocks noChangeArrowheads="1"/>
          </p:cNvSpPr>
          <p:nvPr userDrawn="1"/>
        </p:nvSpPr>
        <p:spPr bwMode="auto">
          <a:xfrm>
            <a:off x="8220364" y="6296295"/>
            <a:ext cx="3491346" cy="285203"/>
          </a:xfrm>
          <a:prstGeom prst="rect">
            <a:avLst/>
          </a:prstGeom>
          <a:solidFill>
            <a:srgbClr val="FFFFFF"/>
          </a:solidFill>
          <a:ln w="9525">
            <a:noFill/>
            <a:miter lim="800000"/>
            <a:headEnd/>
            <a:tailEnd/>
          </a:ln>
        </p:spPr>
        <p:txBody>
          <a:bodyPr rot="0" vert="horz" wrap="square" lIns="91440" tIns="45720" rIns="91440" bIns="45720" anchor="b" anchorCtr="0">
            <a:noAutofit/>
          </a:bodyPr>
          <a:lstStyle/>
          <a:p>
            <a:pPr algn="r">
              <a:lnSpc>
                <a:spcPct val="107000"/>
              </a:lnSpc>
              <a:spcAft>
                <a:spcPts val="800"/>
              </a:spcAft>
            </a:pPr>
            <a:r>
              <a:rPr lang="en-US" sz="900" b="0" kern="1200" dirty="0">
                <a:solidFill>
                  <a:schemeClr val="tx1">
                    <a:lumMod val="85000"/>
                    <a:lumOff val="15000"/>
                  </a:schemeClr>
                </a:solidFill>
                <a:effectLst/>
                <a:latin typeface="+mn-lt"/>
                <a:ea typeface="+mn-ea"/>
                <a:cs typeface="+mn-cs"/>
              </a:rPr>
              <a:t>EU Support for Climate Action in IPA II Beneficiaries</a:t>
            </a:r>
            <a:endParaRPr lang="pl-PL" sz="900" b="0" dirty="0">
              <a:solidFill>
                <a:schemeClr val="tx1">
                  <a:lumMod val="85000"/>
                  <a:lumOff val="15000"/>
                </a:schemeClr>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288337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2" name="Grafik 21">
            <a:extLst>
              <a:ext uri="{FF2B5EF4-FFF2-40B4-BE49-F238E27FC236}">
                <a16:creationId xmlns:a16="http://schemas.microsoft.com/office/drawing/2014/main" id="{73631FAA-7E0A-9464-6C5F-235789C6E49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40465" y="516538"/>
            <a:ext cx="590940" cy="68314"/>
          </a:xfrm>
          <a:prstGeom prst="rect">
            <a:avLst/>
          </a:prstGeom>
        </p:spPr>
      </p:pic>
      <p:pic>
        <p:nvPicPr>
          <p:cNvPr id="3" name="Grafik 24">
            <a:extLst>
              <a:ext uri="{FF2B5EF4-FFF2-40B4-BE49-F238E27FC236}">
                <a16:creationId xmlns:a16="http://schemas.microsoft.com/office/drawing/2014/main" id="{6F950BB1-2800-CCDD-3629-1B003FB6D6A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940465" y="673616"/>
            <a:ext cx="1297995" cy="337634"/>
          </a:xfrm>
          <a:prstGeom prst="rect">
            <a:avLst/>
          </a:prstGeom>
        </p:spPr>
      </p:pic>
      <p:pic>
        <p:nvPicPr>
          <p:cNvPr id="4" name="Grafik 31">
            <a:extLst>
              <a:ext uri="{FF2B5EF4-FFF2-40B4-BE49-F238E27FC236}">
                <a16:creationId xmlns:a16="http://schemas.microsoft.com/office/drawing/2014/main" id="{A4695085-9540-1831-514E-B0B47742DEE4}"/>
              </a:ext>
            </a:extLst>
          </p:cNvPr>
          <p:cNvPicPr/>
          <p:nvPr userDrawn="1"/>
        </p:nvPicPr>
        <p:blipFill>
          <a:blip r:embed="rId13"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5" name="Bild 22">
            <a:extLst>
              <a:ext uri="{FF2B5EF4-FFF2-40B4-BE49-F238E27FC236}">
                <a16:creationId xmlns:a16="http://schemas.microsoft.com/office/drawing/2014/main" id="{AB74BF34-090F-862E-A351-4A54C2C9626B}"/>
              </a:ext>
            </a:extLst>
          </p:cNvPr>
          <p:cNvPicPr preferRelativeResize="0">
            <a:picLocks/>
          </p:cNvPicPr>
          <p:nvPr userDrawn="1"/>
        </p:nvPicPr>
        <p:blipFill>
          <a:blip r:embed="rId14"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
        <p:nvSpPr>
          <p:cNvPr id="6" name="TextBox 5">
            <a:extLst>
              <a:ext uri="{FF2B5EF4-FFF2-40B4-BE49-F238E27FC236}">
                <a16:creationId xmlns:a16="http://schemas.microsoft.com/office/drawing/2014/main" id="{ACDAC01F-43ED-9AB8-6F30-1ADAAD9AEEA8}"/>
              </a:ext>
            </a:extLst>
          </p:cNvPr>
          <p:cNvSpPr txBox="1"/>
          <p:nvPr userDrawn="1"/>
        </p:nvSpPr>
        <p:spPr>
          <a:xfrm>
            <a:off x="6354618" y="574557"/>
            <a:ext cx="4901264" cy="230832"/>
          </a:xfrm>
          <a:prstGeom prst="rect">
            <a:avLst/>
          </a:prstGeom>
          <a:noFill/>
        </p:spPr>
        <p:txBody>
          <a:bodyPr wrap="square" rtlCol="0">
            <a:spAutoFit/>
          </a:bodyPr>
          <a:lstStyle/>
          <a:p>
            <a:pPr algn="r"/>
            <a:r>
              <a:rPr lang="en-GB" sz="900" b="0" noProof="1">
                <a:solidFill>
                  <a:schemeClr val="tx1"/>
                </a:solidFill>
              </a:rPr>
              <a:t>EU4 Energy Transition: Covenant of Mayors in the Western Balkans and Türkiye</a:t>
            </a:r>
          </a:p>
        </p:txBody>
      </p:sp>
      <p:pic>
        <p:nvPicPr>
          <p:cNvPr id="8" name="Grafik 6">
            <a:extLst>
              <a:ext uri="{FF2B5EF4-FFF2-40B4-BE49-F238E27FC236}">
                <a16:creationId xmlns:a16="http://schemas.microsoft.com/office/drawing/2014/main" id="{B3CA91FB-6A6B-1B16-4277-AF2C7B1949C3}"/>
              </a:ext>
            </a:extLst>
          </p:cNvPr>
          <p:cNvPicPr>
            <a:picLocks noChangeAspect="1"/>
          </p:cNvPicPr>
          <p:nvPr userDrawn="1"/>
        </p:nvPicPr>
        <p:blipFill>
          <a:blip r:embed="rId15"/>
          <a:stretch>
            <a:fillRect/>
          </a:stretch>
        </p:blipFill>
        <p:spPr>
          <a:xfrm>
            <a:off x="617015" y="6292158"/>
            <a:ext cx="1632702" cy="289340"/>
          </a:xfrm>
          <a:prstGeom prst="rect">
            <a:avLst/>
          </a:prstGeom>
        </p:spPr>
      </p:pic>
      <p:sp>
        <p:nvSpPr>
          <p:cNvPr id="9" name="Pole tekstowe 2">
            <a:extLst>
              <a:ext uri="{FF2B5EF4-FFF2-40B4-BE49-F238E27FC236}">
                <a16:creationId xmlns:a16="http://schemas.microsoft.com/office/drawing/2014/main" id="{B6FAD043-F5FD-8D9C-4957-08A3DCBE6494}"/>
              </a:ext>
            </a:extLst>
          </p:cNvPr>
          <p:cNvSpPr txBox="1">
            <a:spLocks noChangeArrowheads="1"/>
          </p:cNvSpPr>
          <p:nvPr userDrawn="1"/>
        </p:nvSpPr>
        <p:spPr bwMode="auto">
          <a:xfrm>
            <a:off x="3163032" y="6301310"/>
            <a:ext cx="1153121"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l">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This project is funded by the European Union</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Obraz 21">
            <a:extLst>
              <a:ext uri="{FF2B5EF4-FFF2-40B4-BE49-F238E27FC236}">
                <a16:creationId xmlns:a16="http://schemas.microsoft.com/office/drawing/2014/main" id="{2D280B22-9D27-4152-D08F-608B43A85A89}"/>
              </a:ext>
            </a:extLst>
          </p:cNvPr>
          <p:cNvPicPr>
            <a:picLocks noChangeAspect="1"/>
          </p:cNvPicPr>
          <p:nvPr userDrawn="1"/>
        </p:nvPicPr>
        <p:blipFill>
          <a:blip r:embed="rId16"/>
          <a:srcRect/>
          <a:stretch/>
        </p:blipFill>
        <p:spPr bwMode="auto">
          <a:xfrm>
            <a:off x="2501233" y="6225661"/>
            <a:ext cx="665211" cy="450990"/>
          </a:xfrm>
          <a:prstGeom prst="rect">
            <a:avLst/>
          </a:prstGeom>
          <a:noFill/>
        </p:spPr>
      </p:pic>
      <p:pic>
        <p:nvPicPr>
          <p:cNvPr id="11" name="Grafik 9" descr="Ein Bild, das Text, ClipArt enthält.&#10;&#10;Automatisch generierte Beschreibung">
            <a:extLst>
              <a:ext uri="{FF2B5EF4-FFF2-40B4-BE49-F238E27FC236}">
                <a16:creationId xmlns:a16="http://schemas.microsoft.com/office/drawing/2014/main" id="{C4454C87-4F56-631D-4055-EB0393A895B4}"/>
              </a:ext>
            </a:extLst>
          </p:cNvPr>
          <p:cNvPicPr>
            <a:picLocks noChangeAspect="1"/>
          </p:cNvPicPr>
          <p:nvPr userDrawn="1"/>
        </p:nvPicPr>
        <p:blipFill>
          <a:blip r:embed="rId17"/>
          <a:stretch>
            <a:fillRect/>
          </a:stretch>
        </p:blipFill>
        <p:spPr>
          <a:xfrm>
            <a:off x="5872261" y="6198111"/>
            <a:ext cx="556509" cy="170663"/>
          </a:xfrm>
          <a:prstGeom prst="rect">
            <a:avLst/>
          </a:prstGeom>
        </p:spPr>
      </p:pic>
      <p:pic>
        <p:nvPicPr>
          <p:cNvPr id="15" name="Grafik 10">
            <a:extLst>
              <a:ext uri="{FF2B5EF4-FFF2-40B4-BE49-F238E27FC236}">
                <a16:creationId xmlns:a16="http://schemas.microsoft.com/office/drawing/2014/main" id="{FD9237A9-8856-37DC-09EC-0F52D1A56C9E}"/>
              </a:ext>
            </a:extLst>
          </p:cNvPr>
          <p:cNvPicPr>
            <a:picLocks noChangeAspect="1"/>
          </p:cNvPicPr>
          <p:nvPr userDrawn="1"/>
        </p:nvPicPr>
        <p:blipFill>
          <a:blip r:embed="rId18"/>
          <a:stretch>
            <a:fillRect/>
          </a:stretch>
        </p:blipFill>
        <p:spPr>
          <a:xfrm>
            <a:off x="4312741" y="6198111"/>
            <a:ext cx="1479817" cy="171218"/>
          </a:xfrm>
          <a:prstGeom prst="rect">
            <a:avLst/>
          </a:prstGeom>
        </p:spPr>
      </p:pic>
      <p:sp>
        <p:nvSpPr>
          <p:cNvPr id="16" name="Pole tekstowe 2">
            <a:extLst>
              <a:ext uri="{FF2B5EF4-FFF2-40B4-BE49-F238E27FC236}">
                <a16:creationId xmlns:a16="http://schemas.microsoft.com/office/drawing/2014/main" id="{BBFA6A4B-F30A-E68A-D638-A190831CBD3E}"/>
              </a:ext>
            </a:extLst>
          </p:cNvPr>
          <p:cNvSpPr txBox="1">
            <a:spLocks noChangeArrowheads="1"/>
          </p:cNvSpPr>
          <p:nvPr userDrawn="1"/>
        </p:nvSpPr>
        <p:spPr bwMode="auto">
          <a:xfrm>
            <a:off x="4312741" y="6408055"/>
            <a:ext cx="2116029"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The project is implemented by the Consortium of </a:t>
            </a:r>
            <a:r>
              <a:rPr lang="en-US" sz="700" dirty="0" err="1">
                <a:effectLst/>
                <a:latin typeface="Calibri" panose="020F0502020204030204" pitchFamily="34" charset="0"/>
                <a:ea typeface="Calibri" panose="020F0502020204030204" pitchFamily="34" charset="0"/>
                <a:cs typeface="Times New Roman" panose="02020603050405020304" pitchFamily="18" charset="0"/>
              </a:rPr>
              <a:t>Umweltbundesamt</a:t>
            </a:r>
            <a:r>
              <a:rPr lang="en-US" sz="700" dirty="0">
                <a:effectLst/>
                <a:latin typeface="Calibri" panose="020F0502020204030204" pitchFamily="34" charset="0"/>
                <a:ea typeface="Calibri" panose="020F0502020204030204" pitchFamily="34" charset="0"/>
                <a:cs typeface="Times New Roman" panose="02020603050405020304" pitchFamily="18" charset="0"/>
              </a:rPr>
              <a:t> GmbH (lead) and NIRAS</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Pole tekstowe 2">
            <a:extLst>
              <a:ext uri="{FF2B5EF4-FFF2-40B4-BE49-F238E27FC236}">
                <a16:creationId xmlns:a16="http://schemas.microsoft.com/office/drawing/2014/main" id="{C34F4B6F-0FAB-771C-2714-5D1706017B20}"/>
              </a:ext>
            </a:extLst>
          </p:cNvPr>
          <p:cNvSpPr txBox="1">
            <a:spLocks noChangeArrowheads="1"/>
          </p:cNvSpPr>
          <p:nvPr userDrawn="1"/>
        </p:nvSpPr>
        <p:spPr bwMode="auto">
          <a:xfrm>
            <a:off x="8220364" y="6296295"/>
            <a:ext cx="3491346" cy="285203"/>
          </a:xfrm>
          <a:prstGeom prst="rect">
            <a:avLst/>
          </a:prstGeom>
          <a:solidFill>
            <a:srgbClr val="FFFFFF"/>
          </a:solidFill>
          <a:ln w="9525">
            <a:noFill/>
            <a:miter lim="800000"/>
            <a:headEnd/>
            <a:tailEnd/>
          </a:ln>
        </p:spPr>
        <p:txBody>
          <a:bodyPr rot="0" vert="horz" wrap="square" lIns="91440" tIns="45720" rIns="91440" bIns="45720" anchor="b" anchorCtr="0">
            <a:noAutofit/>
          </a:bodyPr>
          <a:lstStyle/>
          <a:p>
            <a:pPr algn="r">
              <a:lnSpc>
                <a:spcPct val="107000"/>
              </a:lnSpc>
              <a:spcAft>
                <a:spcPts val="800"/>
              </a:spcAft>
            </a:pPr>
            <a:r>
              <a:rPr lang="en-US" sz="900" b="0" kern="1200" dirty="0">
                <a:solidFill>
                  <a:schemeClr val="tx1">
                    <a:lumMod val="85000"/>
                    <a:lumOff val="15000"/>
                  </a:schemeClr>
                </a:solidFill>
                <a:effectLst/>
                <a:latin typeface="+mn-lt"/>
                <a:ea typeface="+mn-ea"/>
                <a:cs typeface="+mn-cs"/>
              </a:rPr>
              <a:t>EU Support for Climate Action in IPA II Beneficiaries</a:t>
            </a:r>
            <a:endParaRPr lang="pl-PL" sz="900" b="0" dirty="0">
              <a:solidFill>
                <a:schemeClr val="tx1">
                  <a:lumMod val="85000"/>
                  <a:lumOff val="15000"/>
                </a:schemeClr>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280279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91BE50-2382-4C46-A181-037501D55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R"/>
          </a:p>
        </p:txBody>
      </p:sp>
      <p:sp>
        <p:nvSpPr>
          <p:cNvPr id="3" name="Text Placeholder 2">
            <a:extLst>
              <a:ext uri="{FF2B5EF4-FFF2-40B4-BE49-F238E27FC236}">
                <a16:creationId xmlns:a16="http://schemas.microsoft.com/office/drawing/2014/main" id="{21FC8611-E67B-184A-85EE-DE9215171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58CE1377-2F03-F24F-888F-274F39CDB0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E3EA49-5846-FB4D-9C60-E0882E77EEFC}" type="datetimeFigureOut">
              <a:rPr lang="en-TR" smtClean="0"/>
              <a:t>10/10/2025</a:t>
            </a:fld>
            <a:endParaRPr lang="en-TR"/>
          </a:p>
        </p:txBody>
      </p:sp>
      <p:sp>
        <p:nvSpPr>
          <p:cNvPr id="5" name="Footer Placeholder 4">
            <a:extLst>
              <a:ext uri="{FF2B5EF4-FFF2-40B4-BE49-F238E27FC236}">
                <a16:creationId xmlns:a16="http://schemas.microsoft.com/office/drawing/2014/main" id="{A3D7CD2E-1412-2544-9449-BAC2E3A395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R"/>
          </a:p>
        </p:txBody>
      </p:sp>
      <p:sp>
        <p:nvSpPr>
          <p:cNvPr id="6" name="Slide Number Placeholder 5">
            <a:extLst>
              <a:ext uri="{FF2B5EF4-FFF2-40B4-BE49-F238E27FC236}">
                <a16:creationId xmlns:a16="http://schemas.microsoft.com/office/drawing/2014/main" id="{A76D7C68-64E7-3041-AFFB-5339E6851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001D0-7561-CF42-8E17-D3A90E5E4B57}" type="slidenum">
              <a:rPr lang="en-TR" smtClean="0"/>
              <a:t>‹#›</a:t>
            </a:fld>
            <a:endParaRPr lang="en-TR"/>
          </a:p>
        </p:txBody>
      </p:sp>
    </p:spTree>
    <p:extLst>
      <p:ext uri="{BB962C8B-B14F-4D97-AF65-F5344CB8AC3E}">
        <p14:creationId xmlns:p14="http://schemas.microsoft.com/office/powerpoint/2010/main" val="3826680652"/>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5" name="Rechteck 4"/>
          <p:cNvSpPr/>
          <p:nvPr userDrawn="1"/>
        </p:nvSpPr>
        <p:spPr bwMode="auto">
          <a:xfrm>
            <a:off x="274904" y="189672"/>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pic>
        <p:nvPicPr>
          <p:cNvPr id="14" name="Bild 22" descr="flag_yellow_low_text.jpg">
            <a:extLst>
              <a:ext uri="{FF2B5EF4-FFF2-40B4-BE49-F238E27FC236}">
                <a16:creationId xmlns:a16="http://schemas.microsoft.com/office/drawing/2014/main" id="{03084F29-A0AB-4AFB-8D86-E3AA53C71177}"/>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b="14076"/>
          <a:stretch>
            <a:fillRect/>
          </a:stretch>
        </p:blipFill>
        <p:spPr>
          <a:xfrm>
            <a:off x="543886" y="358449"/>
            <a:ext cx="1344644" cy="659690"/>
          </a:xfrm>
          <a:prstGeom prst="rect">
            <a:avLst/>
          </a:prstGeom>
        </p:spPr>
      </p:pic>
      <p:pic>
        <p:nvPicPr>
          <p:cNvPr id="15" name="Bild 13" descr="cofunded Kopie.png">
            <a:extLst>
              <a:ext uri="{FF2B5EF4-FFF2-40B4-BE49-F238E27FC236}">
                <a16:creationId xmlns:a16="http://schemas.microsoft.com/office/drawing/2014/main" id="{C00DDE96-A7D2-48C4-A3E3-C7E02EB6E96B}"/>
              </a:ext>
            </a:extLst>
          </p:cNvPr>
          <p:cNvPicPr>
            <a:picLocks noChangeAspect="1"/>
          </p:cNvPicPr>
          <p:nvPr userDrawn="1"/>
        </p:nvPicPr>
        <p:blipFill>
          <a:blip r:embed="rId10"/>
          <a:stretch>
            <a:fillRect/>
          </a:stretch>
        </p:blipFill>
        <p:spPr>
          <a:xfrm>
            <a:off x="531380" y="978413"/>
            <a:ext cx="1402243" cy="134356"/>
          </a:xfrm>
          <a:prstGeom prst="rect">
            <a:avLst/>
          </a:prstGeom>
        </p:spPr>
      </p:pic>
      <p:pic>
        <p:nvPicPr>
          <p:cNvPr id="17" name="Grafik 31">
            <a:extLst>
              <a:ext uri="{FF2B5EF4-FFF2-40B4-BE49-F238E27FC236}">
                <a16:creationId xmlns:a16="http://schemas.microsoft.com/office/drawing/2014/main" id="{4A62C617-6E2B-435B-B235-A5F48CAE33AE}"/>
              </a:ext>
            </a:extLst>
          </p:cNvPr>
          <p:cNvPicPr/>
          <p:nvPr userDrawn="1"/>
        </p:nvPicPr>
        <p:blipFill>
          <a:blip r:embed="rId11" cstate="print">
            <a:extLst>
              <a:ext uri="{28A0092B-C50C-407E-A947-70E740481C1C}">
                <a14:useLocalDpi xmlns:a14="http://schemas.microsoft.com/office/drawing/2010/main" val="0"/>
              </a:ext>
            </a:extLst>
          </a:blip>
          <a:stretch>
            <a:fillRect/>
          </a:stretch>
        </p:blipFill>
        <p:spPr>
          <a:xfrm>
            <a:off x="1989041" y="373678"/>
            <a:ext cx="1565041" cy="659690"/>
          </a:xfrm>
          <a:prstGeom prst="rect">
            <a:avLst/>
          </a:prstGeom>
        </p:spPr>
      </p:pic>
      <p:pic>
        <p:nvPicPr>
          <p:cNvPr id="18" name="Grafik 21">
            <a:extLst>
              <a:ext uri="{FF2B5EF4-FFF2-40B4-BE49-F238E27FC236}">
                <a16:creationId xmlns:a16="http://schemas.microsoft.com/office/drawing/2014/main" id="{727092A8-7D3C-443E-B278-BEE642371F4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427669" y="6173617"/>
            <a:ext cx="787920" cy="68314"/>
          </a:xfrm>
          <a:prstGeom prst="rect">
            <a:avLst/>
          </a:prstGeom>
        </p:spPr>
      </p:pic>
      <p:pic>
        <p:nvPicPr>
          <p:cNvPr id="19" name="Grafik 24">
            <a:extLst>
              <a:ext uri="{FF2B5EF4-FFF2-40B4-BE49-F238E27FC236}">
                <a16:creationId xmlns:a16="http://schemas.microsoft.com/office/drawing/2014/main" id="{6B2C76D0-3CFA-4C53-BFC0-E18E350CCA09}"/>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8427670" y="6330695"/>
            <a:ext cx="1730660" cy="337634"/>
          </a:xfrm>
          <a:prstGeom prst="rect">
            <a:avLst/>
          </a:prstGeom>
        </p:spPr>
      </p:pic>
      <p:pic>
        <p:nvPicPr>
          <p:cNvPr id="20" name="Picture 19" descr="Graphical user interface, application, Teams&#10;&#10;Description automatically generated">
            <a:extLst>
              <a:ext uri="{FF2B5EF4-FFF2-40B4-BE49-F238E27FC236}">
                <a16:creationId xmlns:a16="http://schemas.microsoft.com/office/drawing/2014/main" id="{6EE24A4C-3753-447A-B059-D9F524F52B5B}"/>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30831" b="27821"/>
          <a:stretch/>
        </p:blipFill>
        <p:spPr>
          <a:xfrm>
            <a:off x="10324552" y="6173617"/>
            <a:ext cx="1595293" cy="494712"/>
          </a:xfrm>
          <a:prstGeom prst="rect">
            <a:avLst/>
          </a:prstGeom>
        </p:spPr>
      </p:pic>
    </p:spTree>
    <p:extLst>
      <p:ext uri="{BB962C8B-B14F-4D97-AF65-F5344CB8AC3E}">
        <p14:creationId xmlns:p14="http://schemas.microsoft.com/office/powerpoint/2010/main" val="265138587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www.naturebasedsolutionsinitiative.org/news/united-nations-environment-assembly-nature-based-solutions-definition/" TargetMode="External"/><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mcr2030.undrr.org/who-we-are" TargetMode="Externa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39.xml"/><Relationship Id="rId5" Type="http://schemas.openxmlformats.org/officeDocument/2006/relationships/image" Target="../media/image15.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7.xml"/><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tiff"/><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hyperlink" Target="https://climate-adapt.eea.europa.eu/en/mission/solutions/mission-case-studies/valencian-multi-level-collaboration-space" TargetMode="External"/><Relationship Id="rId2" Type="http://schemas.openxmlformats.org/officeDocument/2006/relationships/hyperlink" Target="https://reachout-cities.eu/post_type_toolkit/floodadapt-tool/" TargetMode="External"/><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hyperlink" Target="https://www.env-health.org/wp-content/uploads/2021/09/Turkey_Heatwaves_Briefing_EN.pdf" TargetMode="External"/><Relationship Id="rId2" Type="http://schemas.openxmlformats.org/officeDocument/2006/relationships/hyperlink" Target="https://reachout-cities.eu/post_type_toolkit/thermal-assessment-tool/" TargetMode="External"/><Relationship Id="rId1" Type="http://schemas.openxmlformats.org/officeDocument/2006/relationships/slideLayout" Target="../slideLayouts/slideLayout38.xml"/><Relationship Id="rId5" Type="http://schemas.openxmlformats.org/officeDocument/2006/relationships/image" Target="../media/image13.png"/><Relationship Id="rId4" Type="http://schemas.openxmlformats.org/officeDocument/2006/relationships/hyperlink" Target="https://climate-adapt.eea.europa.eu/en/observatory/policy-context/country-profiles/ital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13.png"/><Relationship Id="rId5" Type="http://schemas.openxmlformats.org/officeDocument/2006/relationships/image" Target="../media/image25.tiff"/><Relationship Id="rId4" Type="http://schemas.openxmlformats.org/officeDocument/2006/relationships/image" Target="../media/image24.tiff"/></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image" Target="../media/image13.png"/><Relationship Id="rId4" Type="http://schemas.openxmlformats.org/officeDocument/2006/relationships/image" Target="../media/image24.tiff"/></Relationships>
</file>

<file path=ppt/slides/_rels/slide2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34.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D3C061CE-3017-9FF4-CDAC-BD41BE625355}"/>
              </a:ext>
            </a:extLst>
          </p:cNvPr>
          <p:cNvSpPr>
            <a:spLocks noGrp="1"/>
          </p:cNvSpPr>
          <p:nvPr>
            <p:ph idx="1"/>
          </p:nvPr>
        </p:nvSpPr>
        <p:spPr>
          <a:xfrm>
            <a:off x="540488" y="1804990"/>
            <a:ext cx="10515600" cy="1413521"/>
          </a:xfrm>
        </p:spPr>
        <p:txBody>
          <a:bodyPr>
            <a:normAutofit fontScale="25000" lnSpcReduction="20000"/>
          </a:bodyPr>
          <a:lstStyle/>
          <a:p>
            <a:pPr marL="0" indent="0" algn="ctr">
              <a:buNone/>
              <a:defRPr/>
            </a:pPr>
            <a:r>
              <a:rPr lang="en-US" sz="14400" b="1" dirty="0" err="1">
                <a:solidFill>
                  <a:srgbClr val="0070C0"/>
                </a:solidFill>
                <a:latin typeface="Arial" panose="020B0604020202020204" pitchFamily="34" charset="0"/>
                <a:cs typeface="Arial" panose="020B0604020202020204" pitchFamily="34" charset="0"/>
              </a:rPr>
              <a:t>Doğa</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Temelli</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Çözümler</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ve</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Diğer</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Uyum</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Pratikleri</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Hakkında</a:t>
            </a:r>
            <a:r>
              <a:rPr lang="en-US" sz="14400" b="1" dirty="0">
                <a:solidFill>
                  <a:srgbClr val="0070C0"/>
                </a:solidFill>
                <a:latin typeface="Arial" panose="020B0604020202020204" pitchFamily="34" charset="0"/>
                <a:cs typeface="Arial" panose="020B0604020202020204" pitchFamily="34" charset="0"/>
              </a:rPr>
              <a:t> </a:t>
            </a:r>
            <a:r>
              <a:rPr lang="en-US" sz="14400" b="1" dirty="0" err="1">
                <a:solidFill>
                  <a:srgbClr val="0070C0"/>
                </a:solidFill>
                <a:latin typeface="Arial" panose="020B0604020202020204" pitchFamily="34" charset="0"/>
                <a:cs typeface="Arial" panose="020B0604020202020204" pitchFamily="34" charset="0"/>
              </a:rPr>
              <a:t>Yönergeler</a:t>
            </a:r>
            <a:r>
              <a:rPr lang="en-US" sz="14400" b="1" dirty="0">
                <a:solidFill>
                  <a:srgbClr val="0070C0"/>
                </a:solidFill>
                <a:latin typeface="Arial" panose="020B0604020202020204" pitchFamily="34" charset="0"/>
                <a:cs typeface="Arial" panose="020B0604020202020204" pitchFamily="34" charset="0"/>
              </a:rPr>
              <a:t> 
</a:t>
            </a:r>
          </a:p>
          <a:p>
            <a:pPr marL="0" indent="0">
              <a:buNone/>
              <a:defRPr/>
            </a:pPr>
            <a:endParaRPr lang="en-US" sz="14400" b="1" dirty="0">
              <a:latin typeface="Arial" panose="020B0604020202020204" pitchFamily="34" charset="0"/>
              <a:cs typeface="Arial" panose="020B0604020202020204" pitchFamily="34" charset="0"/>
            </a:endParaRPr>
          </a:p>
          <a:p>
            <a:pPr marL="0" indent="0">
              <a:buNone/>
              <a:defRPr/>
            </a:pPr>
            <a:r>
              <a:rPr lang="en-US" sz="12800" b="1" dirty="0" err="1">
                <a:latin typeface="Arial" panose="020B0604020202020204" pitchFamily="34" charset="0"/>
                <a:cs typeface="Arial" panose="020B0604020202020204" pitchFamily="34" charset="0"/>
              </a:rPr>
              <a:t>Sayın</a:t>
            </a:r>
            <a:r>
              <a:rPr lang="en-US" sz="12800" b="1" dirty="0">
                <a:latin typeface="Arial" panose="020B0604020202020204" pitchFamily="34" charset="0"/>
                <a:cs typeface="Arial" panose="020B0604020202020204" pitchFamily="34" charset="0"/>
              </a:rPr>
              <a:t> Alejandro Jimenez
</a:t>
            </a:r>
            <a:r>
              <a:rPr lang="en-US" sz="12800" b="1" dirty="0" err="1">
                <a:latin typeface="Arial" panose="020B0604020202020204" pitchFamily="34" charset="0"/>
                <a:cs typeface="Arial" panose="020B0604020202020204" pitchFamily="34" charset="0"/>
              </a:rPr>
              <a:t>Doğa</a:t>
            </a:r>
            <a:r>
              <a:rPr lang="en-US" sz="12800" b="1" dirty="0">
                <a:latin typeface="Arial" panose="020B0604020202020204" pitchFamily="34" charset="0"/>
                <a:cs typeface="Arial" panose="020B0604020202020204" pitchFamily="34" charset="0"/>
              </a:rPr>
              <a:t> </a:t>
            </a:r>
            <a:r>
              <a:rPr lang="en-US" sz="12800" b="1" dirty="0" err="1">
                <a:latin typeface="Arial" panose="020B0604020202020204" pitchFamily="34" charset="0"/>
                <a:cs typeface="Arial" panose="020B0604020202020204" pitchFamily="34" charset="0"/>
              </a:rPr>
              <a:t>temelli</a:t>
            </a:r>
            <a:r>
              <a:rPr lang="en-US" sz="12800" b="1" dirty="0">
                <a:latin typeface="Arial" panose="020B0604020202020204" pitchFamily="34" charset="0"/>
                <a:cs typeface="Arial" panose="020B0604020202020204" pitchFamily="34" charset="0"/>
              </a:rPr>
              <a:t> </a:t>
            </a:r>
            <a:r>
              <a:rPr lang="en-US" sz="12800" b="1" dirty="0" err="1">
                <a:latin typeface="Arial" panose="020B0604020202020204" pitchFamily="34" charset="0"/>
                <a:cs typeface="Arial" panose="020B0604020202020204" pitchFamily="34" charset="0"/>
              </a:rPr>
              <a:t>çözümler</a:t>
            </a:r>
            <a:r>
              <a:rPr lang="en-US" sz="12800" b="1" dirty="0">
                <a:latin typeface="Arial" panose="020B0604020202020204" pitchFamily="34" charset="0"/>
                <a:cs typeface="Arial" panose="020B0604020202020204" pitchFamily="34" charset="0"/>
              </a:rPr>
              <a:t> </a:t>
            </a:r>
            <a:r>
              <a:rPr lang="en-US" sz="12800" b="1" dirty="0" err="1">
                <a:latin typeface="Arial" panose="020B0604020202020204" pitchFamily="34" charset="0"/>
                <a:cs typeface="Arial" panose="020B0604020202020204" pitchFamily="34" charset="0"/>
              </a:rPr>
              <a:t>uzmanı</a:t>
            </a:r>
            <a:r>
              <a:rPr lang="en-US" sz="12800" b="1" dirty="0">
                <a:latin typeface="Arial" panose="020B0604020202020204" pitchFamily="34" charset="0"/>
                <a:cs typeface="Arial" panose="020B0604020202020204" pitchFamily="34" charset="0"/>
              </a:rPr>
              <a:t>, </a:t>
            </a:r>
            <a:r>
              <a:rPr lang="en-US" sz="12800" b="1" dirty="0" err="1">
                <a:latin typeface="Arial" panose="020B0604020202020204" pitchFamily="34" charset="0"/>
                <a:cs typeface="Arial" panose="020B0604020202020204" pitchFamily="34" charset="0"/>
              </a:rPr>
              <a:t>İspanya</a:t>
            </a:r>
            <a:br>
              <a:rPr lang="en-US" sz="12800" b="1" dirty="0">
                <a:solidFill>
                  <a:srgbClr val="0070C0"/>
                </a:solidFill>
                <a:latin typeface="Arial" panose="020B0604020202020204" pitchFamily="34" charset="0"/>
                <a:cs typeface="Arial" panose="020B0604020202020204" pitchFamily="34" charset="0"/>
              </a:rPr>
            </a:br>
            <a:r>
              <a:rPr lang="en-US" sz="12800" b="1" dirty="0">
                <a:solidFill>
                  <a:srgbClr val="0070C0"/>
                </a:solidFill>
                <a:latin typeface="Arial" panose="020B0604020202020204" pitchFamily="34" charset="0"/>
                <a:cs typeface="Arial" panose="020B0604020202020204" pitchFamily="34" charset="0"/>
              </a:rPr>
              <a:t>
</a:t>
            </a:r>
            <a:r>
              <a:rPr lang="en-US" sz="12800" b="1" dirty="0">
                <a:latin typeface="Arial" panose="020B0604020202020204" pitchFamily="34" charset="0"/>
                <a:cs typeface="Arial" panose="020B0604020202020204" pitchFamily="34" charset="0"/>
              </a:rPr>
              <a:t>2025-10-13
13 </a:t>
            </a:r>
            <a:r>
              <a:rPr lang="en-US" sz="12800" b="1" dirty="0" err="1">
                <a:latin typeface="Arial" panose="020B0604020202020204" pitchFamily="34" charset="0"/>
                <a:cs typeface="Arial" panose="020B0604020202020204" pitchFamily="34" charset="0"/>
              </a:rPr>
              <a:t>Ekim</a:t>
            </a:r>
            <a:r>
              <a:rPr lang="en-US" sz="12800" b="1" dirty="0">
                <a:latin typeface="Arial" panose="020B0604020202020204" pitchFamily="34" charset="0"/>
                <a:cs typeface="Arial" panose="020B0604020202020204" pitchFamily="34" charset="0"/>
              </a:rPr>
              <a:t> 2025</a:t>
            </a:r>
            <a:r>
              <a:rPr lang="en-US" sz="12800" b="1" dirty="0">
                <a:solidFill>
                  <a:srgbClr val="0070C0"/>
                </a:solidFill>
                <a:latin typeface="Arial" panose="020B0604020202020204" pitchFamily="34" charset="0"/>
                <a:cs typeface="Arial" panose="020B0604020202020204" pitchFamily="34" charset="0"/>
              </a:rPr>
              <a:t>
</a:t>
            </a:r>
            <a:endParaRPr lang="en-US" sz="12800" dirty="0"/>
          </a:p>
        </p:txBody>
      </p:sp>
      <p:pic>
        <p:nvPicPr>
          <p:cNvPr id="7" name="Paveikslėlis 6">
            <a:extLst>
              <a:ext uri="{FF2B5EF4-FFF2-40B4-BE49-F238E27FC236}">
                <a16:creationId xmlns:a16="http://schemas.microsoft.com/office/drawing/2014/main" id="{7C1A0603-2DC2-06D2-D884-2F6B38539992}"/>
              </a:ext>
            </a:extLst>
          </p:cNvPr>
          <p:cNvPicPr>
            <a:picLocks noChangeAspect="1"/>
          </p:cNvPicPr>
          <p:nvPr/>
        </p:nvPicPr>
        <p:blipFill>
          <a:blip r:embed="rId3"/>
          <a:stretch>
            <a:fillRect/>
          </a:stretch>
        </p:blipFill>
        <p:spPr>
          <a:xfrm>
            <a:off x="4440161" y="514430"/>
            <a:ext cx="3089912" cy="1112892"/>
          </a:xfrm>
          <a:prstGeom prst="rect">
            <a:avLst/>
          </a:prstGeom>
        </p:spPr>
      </p:pic>
    </p:spTree>
    <p:extLst>
      <p:ext uri="{BB962C8B-B14F-4D97-AF65-F5344CB8AC3E}">
        <p14:creationId xmlns:p14="http://schemas.microsoft.com/office/powerpoint/2010/main" val="110207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9DB100-0DF6-5C4B-B11D-D2BB4FF94094}"/>
              </a:ext>
            </a:extLst>
          </p:cNvPr>
          <p:cNvSpPr txBox="1"/>
          <p:nvPr/>
        </p:nvSpPr>
        <p:spPr>
          <a:xfrm>
            <a:off x="382112" y="1270413"/>
            <a:ext cx="7628581" cy="1569660"/>
          </a:xfrm>
          <a:prstGeom prst="rect">
            <a:avLst/>
          </a:prstGeom>
          <a:noFill/>
        </p:spPr>
        <p:txBody>
          <a:bodyPr wrap="square" rtlCol="0">
            <a:spAutoFit/>
          </a:bodyPr>
          <a:lstStyle/>
          <a:p>
            <a:r>
              <a:rPr lang="en-US" sz="2400" i="1" dirty="0">
                <a:solidFill>
                  <a:schemeClr val="tx1"/>
                </a:solidFill>
                <a:latin typeface="+mj-lt"/>
              </a:rPr>
              <a:t> </a:t>
            </a:r>
            <a:r>
              <a:rPr lang="en-US" sz="2400" i="1" dirty="0" err="1">
                <a:solidFill>
                  <a:schemeClr val="tx1"/>
                </a:solidFill>
                <a:latin typeface="+mj-lt"/>
              </a:rPr>
              <a:t>Sunumun</a:t>
            </a:r>
            <a:r>
              <a:rPr lang="en-US" sz="2400" i="1" dirty="0">
                <a:solidFill>
                  <a:schemeClr val="tx1"/>
                </a:solidFill>
                <a:latin typeface="+mj-lt"/>
              </a:rPr>
              <a:t> </a:t>
            </a:r>
            <a:r>
              <a:rPr lang="en-US" sz="2400" i="1" dirty="0" err="1">
                <a:solidFill>
                  <a:schemeClr val="tx1"/>
                </a:solidFill>
                <a:latin typeface="+mj-lt"/>
              </a:rPr>
              <a:t>temel</a:t>
            </a:r>
            <a:r>
              <a:rPr lang="en-US" sz="2400" i="1" dirty="0">
                <a:solidFill>
                  <a:schemeClr val="tx1"/>
                </a:solidFill>
                <a:latin typeface="+mj-lt"/>
              </a:rPr>
              <a:t> </a:t>
            </a:r>
            <a:r>
              <a:rPr lang="en-US" sz="2400" i="1" dirty="0" err="1">
                <a:solidFill>
                  <a:schemeClr val="tx1"/>
                </a:solidFill>
                <a:latin typeface="+mj-lt"/>
              </a:rPr>
              <a:t>Hedefi</a:t>
            </a:r>
            <a:r>
              <a:rPr lang="en-US" sz="2400" i="1" dirty="0">
                <a:solidFill>
                  <a:schemeClr val="tx1"/>
                </a:solidFill>
                <a:latin typeface="+mj-lt"/>
              </a:rPr>
              <a:t>: 
</a:t>
            </a:r>
            <a:r>
              <a:rPr lang="en-US" sz="2400" i="1" dirty="0" err="1">
                <a:solidFill>
                  <a:schemeClr val="tx1"/>
                </a:solidFill>
                <a:latin typeface="+mj-lt"/>
              </a:rPr>
              <a:t>Belediyelerin</a:t>
            </a:r>
            <a:r>
              <a:rPr lang="en-US" sz="2400" i="1" dirty="0">
                <a:solidFill>
                  <a:schemeClr val="tx1"/>
                </a:solidFill>
                <a:latin typeface="+mj-lt"/>
              </a:rPr>
              <a:t> </a:t>
            </a:r>
            <a:r>
              <a:rPr lang="en-US" sz="2400" i="1" dirty="0" err="1">
                <a:solidFill>
                  <a:schemeClr val="tx1"/>
                </a:solidFill>
                <a:latin typeface="+mj-lt"/>
              </a:rPr>
              <a:t>uyum</a:t>
            </a:r>
            <a:r>
              <a:rPr lang="en-US" sz="2400" i="1" dirty="0">
                <a:solidFill>
                  <a:schemeClr val="tx1"/>
                </a:solidFill>
                <a:latin typeface="+mj-lt"/>
              </a:rPr>
              <a:t> </a:t>
            </a:r>
            <a:r>
              <a:rPr lang="en-US" sz="2400" i="1" dirty="0" err="1">
                <a:solidFill>
                  <a:schemeClr val="tx1"/>
                </a:solidFill>
                <a:latin typeface="+mj-lt"/>
              </a:rPr>
              <a:t>projeleri</a:t>
            </a:r>
            <a:r>
              <a:rPr lang="en-US" sz="2400" i="1" dirty="0">
                <a:solidFill>
                  <a:schemeClr val="tx1"/>
                </a:solidFill>
                <a:latin typeface="+mj-lt"/>
              </a:rPr>
              <a:t> </a:t>
            </a:r>
            <a:r>
              <a:rPr lang="en-US" sz="2400" i="1" dirty="0" err="1">
                <a:solidFill>
                  <a:schemeClr val="tx1"/>
                </a:solidFill>
                <a:latin typeface="+mj-lt"/>
              </a:rPr>
              <a:t>hazırlamak</a:t>
            </a:r>
            <a:r>
              <a:rPr lang="en-US" sz="2400" i="1" dirty="0">
                <a:solidFill>
                  <a:schemeClr val="tx1"/>
                </a:solidFill>
                <a:latin typeface="+mj-lt"/>
              </a:rPr>
              <a:t> </a:t>
            </a:r>
            <a:r>
              <a:rPr lang="en-US" sz="2400" i="1" dirty="0" err="1">
                <a:solidFill>
                  <a:schemeClr val="tx1"/>
                </a:solidFill>
                <a:latin typeface="+mj-lt"/>
              </a:rPr>
              <a:t>için</a:t>
            </a:r>
            <a:r>
              <a:rPr lang="en-US" sz="2400" i="1" dirty="0">
                <a:solidFill>
                  <a:schemeClr val="tx1"/>
                </a:solidFill>
                <a:latin typeface="+mj-lt"/>
              </a:rPr>
              <a:t> </a:t>
            </a:r>
            <a:r>
              <a:rPr lang="en-US" sz="2400" i="1" dirty="0" err="1">
                <a:solidFill>
                  <a:schemeClr val="tx1"/>
                </a:solidFill>
                <a:latin typeface="+mj-lt"/>
              </a:rPr>
              <a:t>kullanabileceği</a:t>
            </a:r>
            <a:r>
              <a:rPr lang="en-US" sz="2400" i="1" dirty="0">
                <a:solidFill>
                  <a:schemeClr val="tx1"/>
                </a:solidFill>
                <a:latin typeface="+mj-lt"/>
              </a:rPr>
              <a:t> </a:t>
            </a:r>
            <a:r>
              <a:rPr lang="en-US" sz="2400" i="1" dirty="0" err="1">
                <a:solidFill>
                  <a:schemeClr val="tx1"/>
                </a:solidFill>
                <a:latin typeface="+mj-lt"/>
              </a:rPr>
              <a:t>araç</a:t>
            </a:r>
            <a:r>
              <a:rPr lang="en-US" sz="2400" i="1" dirty="0">
                <a:solidFill>
                  <a:schemeClr val="tx1"/>
                </a:solidFill>
                <a:latin typeface="+mj-lt"/>
              </a:rPr>
              <a:t> </a:t>
            </a:r>
            <a:r>
              <a:rPr lang="en-US" sz="2400" i="1" dirty="0" err="1">
                <a:solidFill>
                  <a:schemeClr val="tx1"/>
                </a:solidFill>
                <a:latin typeface="+mj-lt"/>
              </a:rPr>
              <a:t>setlerini</a:t>
            </a:r>
            <a:r>
              <a:rPr lang="en-US" sz="2400" i="1" dirty="0">
                <a:solidFill>
                  <a:schemeClr val="tx1"/>
                </a:solidFill>
                <a:latin typeface="+mj-lt"/>
              </a:rPr>
              <a:t> </a:t>
            </a:r>
            <a:r>
              <a:rPr lang="en-US" sz="2400" i="1" dirty="0" err="1">
                <a:solidFill>
                  <a:schemeClr val="tx1"/>
                </a:solidFill>
                <a:latin typeface="+mj-lt"/>
              </a:rPr>
              <a:t>ve</a:t>
            </a:r>
            <a:r>
              <a:rPr lang="en-US" sz="2400" i="1" dirty="0">
                <a:solidFill>
                  <a:schemeClr val="tx1"/>
                </a:solidFill>
                <a:latin typeface="+mj-lt"/>
              </a:rPr>
              <a:t> </a:t>
            </a:r>
            <a:r>
              <a:rPr lang="en-US" sz="2400" i="1" dirty="0" err="1">
                <a:solidFill>
                  <a:schemeClr val="tx1"/>
                </a:solidFill>
                <a:latin typeface="+mj-lt"/>
              </a:rPr>
              <a:t>diğer</a:t>
            </a:r>
            <a:r>
              <a:rPr lang="en-US" sz="2400" i="1" dirty="0">
                <a:solidFill>
                  <a:schemeClr val="tx1"/>
                </a:solidFill>
                <a:latin typeface="+mj-lt"/>
              </a:rPr>
              <a:t> </a:t>
            </a:r>
            <a:r>
              <a:rPr lang="en-US" sz="2400" i="1" dirty="0" err="1">
                <a:solidFill>
                  <a:schemeClr val="tx1"/>
                </a:solidFill>
                <a:latin typeface="+mj-lt"/>
              </a:rPr>
              <a:t>Kılavuz</a:t>
            </a:r>
            <a:r>
              <a:rPr lang="en-US" sz="2400" i="1" dirty="0">
                <a:solidFill>
                  <a:schemeClr val="tx1"/>
                </a:solidFill>
                <a:latin typeface="+mj-lt"/>
              </a:rPr>
              <a:t> </a:t>
            </a:r>
            <a:r>
              <a:rPr lang="en-US" sz="2400" i="1" dirty="0" err="1">
                <a:solidFill>
                  <a:schemeClr val="tx1"/>
                </a:solidFill>
                <a:latin typeface="+mj-lt"/>
              </a:rPr>
              <a:t>İçeriklerini</a:t>
            </a:r>
            <a:r>
              <a:rPr lang="en-US" sz="2400" i="1" dirty="0">
                <a:solidFill>
                  <a:schemeClr val="tx1"/>
                </a:solidFill>
                <a:latin typeface="+mj-lt"/>
              </a:rPr>
              <a:t> </a:t>
            </a:r>
            <a:r>
              <a:rPr lang="en-US" sz="2400" i="1" dirty="0" err="1">
                <a:solidFill>
                  <a:schemeClr val="tx1"/>
                </a:solidFill>
                <a:latin typeface="+mj-lt"/>
              </a:rPr>
              <a:t>göstermek</a:t>
            </a:r>
            <a:endParaRPr lang="en-US" sz="2400" dirty="0">
              <a:solidFill>
                <a:schemeClr val="tx1"/>
              </a:solidFill>
              <a:latin typeface="+mj-lt"/>
            </a:endParaRPr>
          </a:p>
        </p:txBody>
      </p:sp>
      <p:pic>
        <p:nvPicPr>
          <p:cNvPr id="8" name="Picture 7">
            <a:extLst>
              <a:ext uri="{FF2B5EF4-FFF2-40B4-BE49-F238E27FC236}">
                <a16:creationId xmlns:a16="http://schemas.microsoft.com/office/drawing/2014/main" id="{1DD05726-6F6F-3746-8097-97FA43C01D40}"/>
              </a:ext>
            </a:extLst>
          </p:cNvPr>
          <p:cNvPicPr>
            <a:picLocks noChangeAspect="1"/>
          </p:cNvPicPr>
          <p:nvPr/>
        </p:nvPicPr>
        <p:blipFill>
          <a:blip r:embed="rId3"/>
          <a:stretch>
            <a:fillRect/>
          </a:stretch>
        </p:blipFill>
        <p:spPr>
          <a:xfrm>
            <a:off x="7279341" y="1516460"/>
            <a:ext cx="4912659" cy="3815151"/>
          </a:xfrm>
          <a:prstGeom prst="rect">
            <a:avLst/>
          </a:prstGeom>
        </p:spPr>
      </p:pic>
      <p:sp>
        <p:nvSpPr>
          <p:cNvPr id="4" name="TextBox 3">
            <a:extLst>
              <a:ext uri="{FF2B5EF4-FFF2-40B4-BE49-F238E27FC236}">
                <a16:creationId xmlns:a16="http://schemas.microsoft.com/office/drawing/2014/main" id="{D9FDA98C-5DFD-3946-A924-98A6F0D59561}"/>
              </a:ext>
            </a:extLst>
          </p:cNvPr>
          <p:cNvSpPr txBox="1"/>
          <p:nvPr/>
        </p:nvSpPr>
        <p:spPr>
          <a:xfrm>
            <a:off x="573498" y="2962533"/>
            <a:ext cx="8147542" cy="3737946"/>
          </a:xfrm>
          <a:prstGeom prst="rect">
            <a:avLst/>
          </a:prstGeom>
          <a:noFill/>
        </p:spPr>
        <p:txBody>
          <a:bodyPr wrap="square" rtlCol="0">
            <a:spAutoFit/>
          </a:bodyPr>
          <a:lstStyle/>
          <a:p>
            <a:pPr>
              <a:lnSpc>
                <a:spcPct val="150000"/>
              </a:lnSpc>
            </a:pPr>
            <a:r>
              <a:rPr lang="en-US" sz="2000" dirty="0" err="1">
                <a:solidFill>
                  <a:schemeClr val="tx1"/>
                </a:solidFill>
                <a:latin typeface="+mj-lt"/>
              </a:rPr>
              <a:t>Yönergelerin</a:t>
            </a:r>
            <a:r>
              <a:rPr lang="en-US" sz="2000" dirty="0">
                <a:solidFill>
                  <a:schemeClr val="tx1"/>
                </a:solidFill>
                <a:latin typeface="+mj-lt"/>
              </a:rPr>
              <a:t> </a:t>
            </a:r>
            <a:r>
              <a:rPr lang="en-US" sz="2000" dirty="0" err="1">
                <a:solidFill>
                  <a:schemeClr val="tx1"/>
                </a:solidFill>
                <a:latin typeface="+mj-lt"/>
              </a:rPr>
              <a:t>içeriğini</a:t>
            </a:r>
            <a:r>
              <a:rPr lang="en-US" sz="2000" dirty="0">
                <a:solidFill>
                  <a:schemeClr val="tx1"/>
                </a:solidFill>
                <a:latin typeface="+mj-lt"/>
              </a:rPr>
              <a:t> </a:t>
            </a:r>
            <a:r>
              <a:rPr lang="en-US" sz="2000" dirty="0" err="1">
                <a:solidFill>
                  <a:schemeClr val="tx1"/>
                </a:solidFill>
                <a:latin typeface="+mj-lt"/>
              </a:rPr>
              <a:t>gözden</a:t>
            </a:r>
            <a:r>
              <a:rPr lang="en-US" sz="2000" dirty="0">
                <a:solidFill>
                  <a:schemeClr val="tx1"/>
                </a:solidFill>
                <a:latin typeface="+mj-lt"/>
              </a:rPr>
              <a:t> </a:t>
            </a:r>
            <a:r>
              <a:rPr lang="en-US" sz="2000" dirty="0" err="1">
                <a:solidFill>
                  <a:schemeClr val="tx1"/>
                </a:solidFill>
                <a:latin typeface="+mj-lt"/>
              </a:rPr>
              <a:t>geçirin</a:t>
            </a:r>
            <a:r>
              <a:rPr lang="en-US" sz="2000" dirty="0">
                <a:solidFill>
                  <a:schemeClr val="tx1"/>
                </a:solidFill>
                <a:latin typeface="+mj-lt"/>
              </a:rPr>
              <a:t>:
</a:t>
            </a:r>
            <a:r>
              <a:rPr lang="en-US" sz="2000" dirty="0" err="1">
                <a:solidFill>
                  <a:schemeClr val="tx1"/>
                </a:solidFill>
                <a:latin typeface="+mj-lt"/>
              </a:rPr>
              <a:t>Kentsel</a:t>
            </a:r>
            <a:r>
              <a:rPr lang="en-US" sz="2000" dirty="0">
                <a:solidFill>
                  <a:schemeClr val="tx1"/>
                </a:solidFill>
                <a:latin typeface="+mj-lt"/>
              </a:rPr>
              <a:t> </a:t>
            </a:r>
            <a:r>
              <a:rPr lang="en-US" sz="2000" dirty="0" err="1">
                <a:solidFill>
                  <a:schemeClr val="tx1"/>
                </a:solidFill>
                <a:latin typeface="+mj-lt"/>
              </a:rPr>
              <a:t>uyum</a:t>
            </a:r>
            <a:r>
              <a:rPr lang="en-US" sz="2000" dirty="0">
                <a:solidFill>
                  <a:schemeClr val="tx1"/>
                </a:solidFill>
                <a:latin typeface="+mj-lt"/>
              </a:rPr>
              <a:t> </a:t>
            </a:r>
            <a:r>
              <a:rPr lang="en-US" sz="2000" dirty="0" err="1">
                <a:solidFill>
                  <a:schemeClr val="tx1"/>
                </a:solidFill>
                <a:latin typeface="+mj-lt"/>
              </a:rPr>
              <a:t>seçenekleri</a:t>
            </a:r>
            <a:r>
              <a:rPr lang="en-US" sz="2000" dirty="0">
                <a:solidFill>
                  <a:schemeClr val="tx1"/>
                </a:solidFill>
                <a:latin typeface="+mj-lt"/>
              </a:rPr>
              <a:t>
</a:t>
            </a:r>
            <a:r>
              <a:rPr lang="en-US" sz="2000" dirty="0" err="1">
                <a:solidFill>
                  <a:schemeClr val="tx1"/>
                </a:solidFill>
                <a:latin typeface="+mj-lt"/>
              </a:rPr>
              <a:t>NbS'yi</a:t>
            </a:r>
            <a:r>
              <a:rPr lang="en-US" sz="2000" dirty="0">
                <a:solidFill>
                  <a:schemeClr val="tx1"/>
                </a:solidFill>
                <a:latin typeface="+mj-lt"/>
              </a:rPr>
              <a:t> </a:t>
            </a:r>
            <a:r>
              <a:rPr lang="en-US" sz="2000" dirty="0" err="1">
                <a:solidFill>
                  <a:schemeClr val="tx1"/>
                </a:solidFill>
                <a:latin typeface="+mj-lt"/>
              </a:rPr>
              <a:t>altyapı</a:t>
            </a:r>
            <a:r>
              <a:rPr lang="en-US" sz="2000" dirty="0">
                <a:solidFill>
                  <a:schemeClr val="tx1"/>
                </a:solidFill>
                <a:latin typeface="+mj-lt"/>
              </a:rPr>
              <a:t> </a:t>
            </a:r>
            <a:r>
              <a:rPr lang="en-US" sz="2000" dirty="0" err="1">
                <a:solidFill>
                  <a:schemeClr val="tx1"/>
                </a:solidFill>
                <a:latin typeface="+mj-lt"/>
              </a:rPr>
              <a:t>seçenekleriyle</a:t>
            </a:r>
            <a:r>
              <a:rPr lang="en-US" sz="2000" dirty="0">
                <a:solidFill>
                  <a:schemeClr val="tx1"/>
                </a:solidFill>
                <a:latin typeface="+mj-lt"/>
              </a:rPr>
              <a:t> </a:t>
            </a:r>
            <a:r>
              <a:rPr lang="en-US" sz="2000" dirty="0" err="1">
                <a:solidFill>
                  <a:schemeClr val="tx1"/>
                </a:solidFill>
                <a:latin typeface="+mj-lt"/>
              </a:rPr>
              <a:t>karşılaştırma</a:t>
            </a:r>
            <a:r>
              <a:rPr lang="en-US" sz="2000" dirty="0">
                <a:solidFill>
                  <a:schemeClr val="tx1"/>
                </a:solidFill>
                <a:latin typeface="+mj-lt"/>
              </a:rPr>
              <a:t>
</a:t>
            </a:r>
            <a:r>
              <a:rPr lang="en-US" sz="2000" dirty="0" err="1">
                <a:solidFill>
                  <a:schemeClr val="tx1"/>
                </a:solidFill>
                <a:latin typeface="+mj-lt"/>
              </a:rPr>
              <a:t>Uygulama</a:t>
            </a:r>
            <a:r>
              <a:rPr lang="en-US" sz="2000" dirty="0">
                <a:solidFill>
                  <a:schemeClr val="tx1"/>
                </a:solidFill>
                <a:latin typeface="+mj-lt"/>
              </a:rPr>
              <a:t>, </a:t>
            </a:r>
            <a:r>
              <a:rPr lang="en-US" sz="2000" dirty="0" err="1">
                <a:solidFill>
                  <a:schemeClr val="tx1"/>
                </a:solidFill>
                <a:latin typeface="+mj-lt"/>
              </a:rPr>
              <a:t>tanımlar</a:t>
            </a:r>
            <a:r>
              <a:rPr lang="en-US" sz="2000" dirty="0">
                <a:solidFill>
                  <a:schemeClr val="tx1"/>
                </a:solidFill>
                <a:latin typeface="+mj-lt"/>
              </a:rPr>
              <a:t> </a:t>
            </a:r>
            <a:r>
              <a:rPr lang="en-US" sz="2000" dirty="0" err="1">
                <a:solidFill>
                  <a:schemeClr val="tx1"/>
                </a:solidFill>
                <a:latin typeface="+mj-lt"/>
              </a:rPr>
              <a:t>ve</a:t>
            </a:r>
            <a:r>
              <a:rPr lang="en-US" sz="2000" dirty="0">
                <a:solidFill>
                  <a:schemeClr val="tx1"/>
                </a:solidFill>
                <a:latin typeface="+mj-lt"/>
              </a:rPr>
              <a:t> </a:t>
            </a:r>
            <a:r>
              <a:rPr lang="en-US" sz="2000" dirty="0" err="1">
                <a:solidFill>
                  <a:schemeClr val="tx1"/>
                </a:solidFill>
                <a:latin typeface="+mj-lt"/>
              </a:rPr>
              <a:t>ipuçları</a:t>
            </a:r>
            <a:r>
              <a:rPr lang="en-US" sz="2000" dirty="0">
                <a:solidFill>
                  <a:schemeClr val="tx1"/>
                </a:solidFill>
                <a:latin typeface="+mj-lt"/>
              </a:rPr>
              <a:t>
</a:t>
            </a:r>
            <a:r>
              <a:rPr lang="en-US" sz="2000" dirty="0" err="1">
                <a:solidFill>
                  <a:schemeClr val="tx1"/>
                </a:solidFill>
                <a:latin typeface="+mj-lt"/>
              </a:rPr>
              <a:t>İklim</a:t>
            </a:r>
            <a:r>
              <a:rPr lang="en-US" sz="2000" dirty="0">
                <a:solidFill>
                  <a:schemeClr val="tx1"/>
                </a:solidFill>
                <a:latin typeface="+mj-lt"/>
              </a:rPr>
              <a:t> Risk </a:t>
            </a:r>
            <a:r>
              <a:rPr lang="en-US" sz="2000" dirty="0" err="1">
                <a:solidFill>
                  <a:schemeClr val="tx1"/>
                </a:solidFill>
                <a:latin typeface="+mj-lt"/>
              </a:rPr>
              <a:t>Analizi</a:t>
            </a:r>
            <a:r>
              <a:rPr lang="en-US" sz="2000" dirty="0">
                <a:solidFill>
                  <a:schemeClr val="tx1"/>
                </a:solidFill>
                <a:latin typeface="+mj-lt"/>
              </a:rPr>
              <a:t> &amp; </a:t>
            </a:r>
            <a:r>
              <a:rPr lang="en-US" sz="2000" dirty="0" err="1">
                <a:solidFill>
                  <a:schemeClr val="tx1"/>
                </a:solidFill>
                <a:latin typeface="+mj-lt"/>
              </a:rPr>
              <a:t>Uyum</a:t>
            </a:r>
            <a:r>
              <a:rPr lang="en-US" sz="2000" dirty="0">
                <a:solidFill>
                  <a:schemeClr val="tx1"/>
                </a:solidFill>
                <a:latin typeface="+mj-lt"/>
              </a:rPr>
              <a:t>: </a:t>
            </a:r>
            <a:r>
              <a:rPr lang="en-US" sz="2000" dirty="0" err="1">
                <a:solidFill>
                  <a:schemeClr val="tx1"/>
                </a:solidFill>
                <a:latin typeface="+mj-lt"/>
              </a:rPr>
              <a:t>Adımlar</a:t>
            </a:r>
            <a:r>
              <a:rPr lang="en-US" sz="2000" dirty="0">
                <a:solidFill>
                  <a:schemeClr val="tx1"/>
                </a:solidFill>
                <a:latin typeface="+mj-lt"/>
              </a:rPr>
              <a:t> &amp; </a:t>
            </a:r>
            <a:r>
              <a:rPr lang="en-US" sz="2000" dirty="0" err="1">
                <a:solidFill>
                  <a:schemeClr val="tx1"/>
                </a:solidFill>
                <a:latin typeface="+mj-lt"/>
              </a:rPr>
              <a:t>Araçlar</a:t>
            </a:r>
            <a:r>
              <a:rPr lang="en-US" sz="2000" dirty="0">
                <a:solidFill>
                  <a:schemeClr val="tx1"/>
                </a:solidFill>
                <a:latin typeface="+mj-lt"/>
              </a:rPr>
              <a:t>
</a:t>
            </a:r>
            <a:r>
              <a:rPr lang="en-US" sz="2000" dirty="0" err="1">
                <a:solidFill>
                  <a:schemeClr val="tx1"/>
                </a:solidFill>
                <a:latin typeface="+mj-lt"/>
              </a:rPr>
              <a:t>İklim</a:t>
            </a:r>
            <a:r>
              <a:rPr lang="en-US" sz="2000" dirty="0">
                <a:solidFill>
                  <a:schemeClr val="tx1"/>
                </a:solidFill>
                <a:latin typeface="+mj-lt"/>
              </a:rPr>
              <a:t> </a:t>
            </a:r>
            <a:r>
              <a:rPr lang="en-US" sz="2000" dirty="0" err="1">
                <a:solidFill>
                  <a:schemeClr val="tx1"/>
                </a:solidFill>
                <a:latin typeface="+mj-lt"/>
              </a:rPr>
              <a:t>tehlikeleri</a:t>
            </a:r>
            <a:r>
              <a:rPr lang="en-US" sz="2000" dirty="0">
                <a:solidFill>
                  <a:schemeClr val="tx1"/>
                </a:solidFill>
                <a:latin typeface="+mj-lt"/>
              </a:rPr>
              <a:t> </a:t>
            </a:r>
            <a:r>
              <a:rPr lang="en-US" sz="2000" dirty="0" err="1">
                <a:solidFill>
                  <a:schemeClr val="tx1"/>
                </a:solidFill>
                <a:latin typeface="+mj-lt"/>
              </a:rPr>
              <a:t>için</a:t>
            </a:r>
            <a:r>
              <a:rPr lang="en-US" sz="2000" dirty="0">
                <a:solidFill>
                  <a:schemeClr val="tx1"/>
                </a:solidFill>
                <a:latin typeface="+mj-lt"/>
              </a:rPr>
              <a:t> </a:t>
            </a:r>
            <a:r>
              <a:rPr lang="en-US" sz="2000" dirty="0" err="1">
                <a:solidFill>
                  <a:schemeClr val="tx1"/>
                </a:solidFill>
                <a:latin typeface="+mj-lt"/>
              </a:rPr>
              <a:t>NbS</a:t>
            </a:r>
            <a:r>
              <a:rPr lang="en-US" sz="2000" dirty="0">
                <a:solidFill>
                  <a:schemeClr val="tx1"/>
                </a:solidFill>
                <a:latin typeface="+mj-lt"/>
              </a:rPr>
              <a:t> </a:t>
            </a:r>
            <a:r>
              <a:rPr lang="en-US" sz="2000" dirty="0" err="1">
                <a:solidFill>
                  <a:schemeClr val="tx1"/>
                </a:solidFill>
                <a:latin typeface="+mj-lt"/>
              </a:rPr>
              <a:t>Araçları</a:t>
            </a:r>
            <a:r>
              <a:rPr lang="en-US" sz="2000" dirty="0">
                <a:solidFill>
                  <a:schemeClr val="tx1"/>
                </a:solidFill>
                <a:latin typeface="+mj-lt"/>
              </a:rPr>
              <a:t> </a:t>
            </a:r>
            <a:r>
              <a:rPr lang="en-US" sz="2000" dirty="0" err="1">
                <a:solidFill>
                  <a:schemeClr val="tx1"/>
                </a:solidFill>
                <a:latin typeface="+mj-lt"/>
              </a:rPr>
              <a:t>ve</a:t>
            </a:r>
            <a:r>
              <a:rPr lang="en-US" sz="2000" dirty="0">
                <a:solidFill>
                  <a:schemeClr val="tx1"/>
                </a:solidFill>
                <a:latin typeface="+mj-lt"/>
              </a:rPr>
              <a:t> </a:t>
            </a:r>
            <a:r>
              <a:rPr lang="en-US" sz="2000" dirty="0" err="1">
                <a:solidFill>
                  <a:schemeClr val="tx1"/>
                </a:solidFill>
                <a:latin typeface="+mj-lt"/>
              </a:rPr>
              <a:t>Örnekleri</a:t>
            </a:r>
            <a:r>
              <a:rPr lang="en-US" sz="2000" dirty="0">
                <a:solidFill>
                  <a:schemeClr val="tx1"/>
                </a:solidFill>
                <a:latin typeface="+mj-lt"/>
              </a:rPr>
              <a:t>
</a:t>
            </a:r>
            <a:r>
              <a:rPr lang="en-US" sz="2000" dirty="0" err="1">
                <a:solidFill>
                  <a:schemeClr val="tx1"/>
                </a:solidFill>
                <a:latin typeface="+mj-lt"/>
              </a:rPr>
              <a:t>Uyarlama</a:t>
            </a:r>
            <a:r>
              <a:rPr lang="en-US" sz="2000" dirty="0">
                <a:solidFill>
                  <a:schemeClr val="tx1"/>
                </a:solidFill>
                <a:latin typeface="+mj-lt"/>
              </a:rPr>
              <a:t> </a:t>
            </a:r>
            <a:r>
              <a:rPr lang="en-US" sz="2000" dirty="0" err="1">
                <a:solidFill>
                  <a:schemeClr val="tx1"/>
                </a:solidFill>
                <a:latin typeface="+mj-lt"/>
              </a:rPr>
              <a:t>seçeneklerini</a:t>
            </a:r>
            <a:r>
              <a:rPr lang="en-US" sz="2000" dirty="0">
                <a:solidFill>
                  <a:schemeClr val="tx1"/>
                </a:solidFill>
                <a:latin typeface="+mj-lt"/>
              </a:rPr>
              <a:t> </a:t>
            </a:r>
            <a:r>
              <a:rPr lang="en-US" sz="2000" dirty="0" err="1">
                <a:solidFill>
                  <a:schemeClr val="tx1"/>
                </a:solidFill>
                <a:latin typeface="+mj-lt"/>
              </a:rPr>
              <a:t>tasarlamak</a:t>
            </a:r>
            <a:r>
              <a:rPr lang="en-US" sz="2000" dirty="0">
                <a:solidFill>
                  <a:schemeClr val="tx1"/>
                </a:solidFill>
                <a:latin typeface="+mj-lt"/>
              </a:rPr>
              <a:t> </a:t>
            </a:r>
            <a:r>
              <a:rPr lang="en-US" sz="2000" dirty="0" err="1">
                <a:solidFill>
                  <a:schemeClr val="tx1"/>
                </a:solidFill>
                <a:latin typeface="+mj-lt"/>
              </a:rPr>
              <a:t>için</a:t>
            </a:r>
            <a:r>
              <a:rPr lang="en-US" sz="2000" dirty="0">
                <a:solidFill>
                  <a:schemeClr val="tx1"/>
                </a:solidFill>
                <a:latin typeface="+mj-lt"/>
              </a:rPr>
              <a:t> </a:t>
            </a:r>
            <a:r>
              <a:rPr lang="en-US" sz="2000" dirty="0" err="1">
                <a:solidFill>
                  <a:schemeClr val="tx1"/>
                </a:solidFill>
                <a:latin typeface="+mj-lt"/>
              </a:rPr>
              <a:t>mevcut</a:t>
            </a:r>
            <a:r>
              <a:rPr lang="en-US" sz="2000" dirty="0">
                <a:solidFill>
                  <a:schemeClr val="tx1"/>
                </a:solidFill>
                <a:latin typeface="+mj-lt"/>
              </a:rPr>
              <a:t> </a:t>
            </a:r>
            <a:r>
              <a:rPr lang="en-US" sz="2000" dirty="0" err="1">
                <a:solidFill>
                  <a:schemeClr val="tx1"/>
                </a:solidFill>
                <a:latin typeface="+mj-lt"/>
              </a:rPr>
              <a:t>araç</a:t>
            </a:r>
            <a:r>
              <a:rPr lang="en-US" sz="2000" dirty="0">
                <a:solidFill>
                  <a:schemeClr val="tx1"/>
                </a:solidFill>
                <a:latin typeface="+mj-lt"/>
              </a:rPr>
              <a:t> </a:t>
            </a:r>
            <a:r>
              <a:rPr lang="en-US" sz="2000" dirty="0" err="1">
                <a:solidFill>
                  <a:schemeClr val="tx1"/>
                </a:solidFill>
                <a:latin typeface="+mj-lt"/>
              </a:rPr>
              <a:t>setleri</a:t>
            </a:r>
            <a:r>
              <a:rPr lang="en-US" sz="2000" dirty="0">
                <a:solidFill>
                  <a:schemeClr val="tx1"/>
                </a:solidFill>
                <a:latin typeface="+mj-lt"/>
              </a:rPr>
              <a:t>
</a:t>
            </a:r>
            <a:r>
              <a:rPr lang="en-US" sz="2000" dirty="0" err="1">
                <a:solidFill>
                  <a:schemeClr val="tx1"/>
                </a:solidFill>
                <a:latin typeface="+mj-lt"/>
              </a:rPr>
              <a:t>İleriye</a:t>
            </a:r>
            <a:r>
              <a:rPr lang="en-US" sz="2000" dirty="0">
                <a:solidFill>
                  <a:schemeClr val="tx1"/>
                </a:solidFill>
                <a:latin typeface="+mj-lt"/>
              </a:rPr>
              <a:t> </a:t>
            </a:r>
            <a:r>
              <a:rPr lang="en-US" sz="2000" dirty="0" err="1">
                <a:solidFill>
                  <a:schemeClr val="tx1"/>
                </a:solidFill>
                <a:latin typeface="+mj-lt"/>
              </a:rPr>
              <a:t>giden</a:t>
            </a:r>
            <a:r>
              <a:rPr lang="en-US" sz="2000" dirty="0">
                <a:solidFill>
                  <a:schemeClr val="tx1"/>
                </a:solidFill>
                <a:latin typeface="+mj-lt"/>
              </a:rPr>
              <a:t> </a:t>
            </a:r>
            <a:r>
              <a:rPr lang="en-US" sz="2000" dirty="0" err="1">
                <a:solidFill>
                  <a:schemeClr val="tx1"/>
                </a:solidFill>
                <a:latin typeface="+mj-lt"/>
              </a:rPr>
              <a:t>yol</a:t>
            </a:r>
            <a:endParaRPr lang="en-US" sz="2000" dirty="0">
              <a:solidFill>
                <a:schemeClr val="tx1"/>
              </a:solidFill>
              <a:latin typeface="+mj-lt"/>
            </a:endParaRPr>
          </a:p>
        </p:txBody>
      </p:sp>
      <p:pic>
        <p:nvPicPr>
          <p:cNvPr id="5" name="Paveikslėlis 4">
            <a:extLst>
              <a:ext uri="{FF2B5EF4-FFF2-40B4-BE49-F238E27FC236}">
                <a16:creationId xmlns:a16="http://schemas.microsoft.com/office/drawing/2014/main" id="{889FFD52-6F78-F87A-96DD-E438B868FBB0}"/>
              </a:ext>
            </a:extLst>
          </p:cNvPr>
          <p:cNvPicPr>
            <a:picLocks noChangeAspect="1"/>
          </p:cNvPicPr>
          <p:nvPr/>
        </p:nvPicPr>
        <p:blipFill>
          <a:blip r:embed="rId4"/>
          <a:stretch>
            <a:fillRect/>
          </a:stretch>
        </p:blipFill>
        <p:spPr>
          <a:xfrm>
            <a:off x="4387789" y="157521"/>
            <a:ext cx="3089912" cy="1112892"/>
          </a:xfrm>
          <a:prstGeom prst="rect">
            <a:avLst/>
          </a:prstGeom>
        </p:spPr>
      </p:pic>
    </p:spTree>
    <p:extLst>
      <p:ext uri="{BB962C8B-B14F-4D97-AF65-F5344CB8AC3E}">
        <p14:creationId xmlns:p14="http://schemas.microsoft.com/office/powerpoint/2010/main" val="469104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3F136-C5E1-3F4F-85CC-878D1612D645}"/>
              </a:ext>
            </a:extLst>
          </p:cNvPr>
          <p:cNvSpPr>
            <a:spLocks noGrp="1"/>
          </p:cNvSpPr>
          <p:nvPr>
            <p:ph type="title"/>
          </p:nvPr>
        </p:nvSpPr>
        <p:spPr>
          <a:xfrm>
            <a:off x="838200" y="1051599"/>
            <a:ext cx="10515600" cy="719299"/>
          </a:xfrm>
        </p:spPr>
        <p:txBody>
          <a:bodyPr/>
          <a:lstStyle/>
          <a:p>
            <a:r>
              <a:rPr lang="en-US" dirty="0" err="1"/>
              <a:t>Doğa</a:t>
            </a:r>
            <a:r>
              <a:rPr lang="en-US" dirty="0"/>
              <a:t> </a:t>
            </a:r>
            <a:r>
              <a:rPr lang="en-US" dirty="0" err="1"/>
              <a:t>Temelli</a:t>
            </a:r>
            <a:r>
              <a:rPr lang="en-US" dirty="0"/>
              <a:t> </a:t>
            </a:r>
            <a:r>
              <a:rPr lang="en-US" dirty="0" err="1"/>
              <a:t>Çözümlerin</a:t>
            </a:r>
            <a:r>
              <a:rPr lang="en-US" dirty="0"/>
              <a:t> </a:t>
            </a:r>
            <a:r>
              <a:rPr lang="en-US" dirty="0" err="1"/>
              <a:t>tanımı</a:t>
            </a:r>
            <a:endParaRPr lang="en-US" dirty="0"/>
          </a:p>
        </p:txBody>
      </p:sp>
      <p:sp>
        <p:nvSpPr>
          <p:cNvPr id="3" name="Content Placeholder 2">
            <a:extLst>
              <a:ext uri="{FF2B5EF4-FFF2-40B4-BE49-F238E27FC236}">
                <a16:creationId xmlns:a16="http://schemas.microsoft.com/office/drawing/2014/main" id="{87CD0AB3-B25D-4547-B744-5A153FF88DE3}"/>
              </a:ext>
            </a:extLst>
          </p:cNvPr>
          <p:cNvSpPr>
            <a:spLocks noGrp="1"/>
          </p:cNvSpPr>
          <p:nvPr>
            <p:ph idx="1"/>
          </p:nvPr>
        </p:nvSpPr>
        <p:spPr>
          <a:xfrm>
            <a:off x="838200" y="1825624"/>
            <a:ext cx="10515600" cy="4822825"/>
          </a:xfrm>
        </p:spPr>
        <p:txBody>
          <a:bodyPr>
            <a:normAutofit/>
          </a:bodyPr>
          <a:lstStyle/>
          <a:p>
            <a:pPr marL="0" indent="0">
              <a:buNone/>
            </a:pPr>
            <a:r>
              <a:rPr lang="en-US" dirty="0" err="1"/>
              <a:t>Birleşmiş</a:t>
            </a:r>
            <a:r>
              <a:rPr lang="en-US" dirty="0"/>
              <a:t> </a:t>
            </a:r>
            <a:r>
              <a:rPr lang="en-US" dirty="0" err="1"/>
              <a:t>Milletler</a:t>
            </a:r>
            <a:r>
              <a:rPr lang="en-US" dirty="0"/>
              <a:t> </a:t>
            </a:r>
            <a:r>
              <a:rPr lang="en-US" dirty="0" err="1"/>
              <a:t>Çevre</a:t>
            </a:r>
            <a:r>
              <a:rPr lang="en-US" dirty="0"/>
              <a:t> </a:t>
            </a:r>
            <a:r>
              <a:rPr lang="en-US" dirty="0" err="1"/>
              <a:t>Asamblesi</a:t>
            </a:r>
            <a:r>
              <a:rPr lang="en-US" dirty="0"/>
              <a:t> (UNEA), 5. </a:t>
            </a:r>
            <a:r>
              <a:rPr lang="en-US" dirty="0" err="1"/>
              <a:t>oturumunda</a:t>
            </a:r>
            <a:r>
              <a:rPr lang="en-US" dirty="0"/>
              <a:t> </a:t>
            </a:r>
            <a:r>
              <a:rPr lang="en-US" dirty="0" err="1"/>
              <a:t>NbS'nin</a:t>
            </a:r>
            <a:r>
              <a:rPr lang="en-US" dirty="0"/>
              <a:t> </a:t>
            </a:r>
            <a:r>
              <a:rPr lang="en-US" dirty="0" err="1"/>
              <a:t>tanımını</a:t>
            </a:r>
            <a:r>
              <a:rPr lang="en-US" dirty="0"/>
              <a:t> </a:t>
            </a:r>
            <a:r>
              <a:rPr lang="en-US" dirty="0" err="1"/>
              <a:t>resmen</a:t>
            </a:r>
            <a:r>
              <a:rPr lang="en-US" dirty="0"/>
              <a:t> </a:t>
            </a:r>
            <a:r>
              <a:rPr lang="en-US" dirty="0" err="1"/>
              <a:t>şu</a:t>
            </a:r>
            <a:r>
              <a:rPr lang="en-US" dirty="0"/>
              <a:t> </a:t>
            </a:r>
            <a:r>
              <a:rPr lang="en-US" dirty="0" err="1"/>
              <a:t>şekilde</a:t>
            </a:r>
            <a:r>
              <a:rPr lang="en-US" dirty="0"/>
              <a:t> </a:t>
            </a:r>
            <a:r>
              <a:rPr lang="en-US" dirty="0" err="1"/>
              <a:t>kabul</a:t>
            </a:r>
            <a:r>
              <a:rPr lang="en-US" dirty="0"/>
              <a:t> </a:t>
            </a:r>
            <a:r>
              <a:rPr lang="en-US" dirty="0" err="1"/>
              <a:t>etti</a:t>
            </a:r>
            <a:r>
              <a:rPr lang="en-US" dirty="0"/>
              <a:t>:
'</a:t>
            </a:r>
            <a:r>
              <a:rPr lang="en-US" dirty="0" err="1"/>
              <a:t>Sosyal</a:t>
            </a:r>
            <a:r>
              <a:rPr lang="en-US" dirty="0"/>
              <a:t>, </a:t>
            </a:r>
            <a:r>
              <a:rPr lang="en-US" dirty="0" err="1"/>
              <a:t>ekonomik</a:t>
            </a:r>
            <a:r>
              <a:rPr lang="en-US" dirty="0"/>
              <a:t> </a:t>
            </a:r>
            <a:r>
              <a:rPr lang="en-US" dirty="0" err="1"/>
              <a:t>ve</a:t>
            </a:r>
            <a:r>
              <a:rPr lang="en-US" dirty="0"/>
              <a:t> </a:t>
            </a:r>
            <a:r>
              <a:rPr lang="en-US" dirty="0" err="1"/>
              <a:t>çevresel</a:t>
            </a:r>
            <a:r>
              <a:rPr lang="en-US" dirty="0"/>
              <a:t> </a:t>
            </a:r>
            <a:r>
              <a:rPr lang="en-US" dirty="0" err="1"/>
              <a:t>zorlukları</a:t>
            </a:r>
            <a:r>
              <a:rPr lang="en-US" dirty="0"/>
              <a:t> </a:t>
            </a:r>
            <a:r>
              <a:rPr lang="en-US" dirty="0" err="1"/>
              <a:t>etkili</a:t>
            </a:r>
            <a:r>
              <a:rPr lang="en-US" dirty="0"/>
              <a:t> </a:t>
            </a:r>
            <a:r>
              <a:rPr lang="en-US" dirty="0" err="1"/>
              <a:t>ve</a:t>
            </a:r>
            <a:r>
              <a:rPr lang="en-US" dirty="0"/>
              <a:t> </a:t>
            </a:r>
            <a:r>
              <a:rPr lang="en-US" dirty="0" err="1"/>
              <a:t>uyarlanabilir</a:t>
            </a:r>
            <a:r>
              <a:rPr lang="en-US" dirty="0"/>
              <a:t> </a:t>
            </a:r>
            <a:r>
              <a:rPr lang="en-US" dirty="0" err="1"/>
              <a:t>bir</a:t>
            </a:r>
            <a:r>
              <a:rPr lang="en-US" dirty="0"/>
              <a:t> </a:t>
            </a:r>
            <a:r>
              <a:rPr lang="en-US" dirty="0" err="1"/>
              <a:t>şekilde</a:t>
            </a:r>
            <a:r>
              <a:rPr lang="en-US" dirty="0"/>
              <a:t> </a:t>
            </a:r>
            <a:r>
              <a:rPr lang="en-US" dirty="0" err="1"/>
              <a:t>ele</a:t>
            </a:r>
            <a:r>
              <a:rPr lang="en-US" dirty="0"/>
              <a:t> </a:t>
            </a:r>
            <a:r>
              <a:rPr lang="en-US" dirty="0" err="1"/>
              <a:t>alırken</a:t>
            </a:r>
            <a:r>
              <a:rPr lang="en-US" dirty="0"/>
              <a:t> </a:t>
            </a:r>
            <a:r>
              <a:rPr lang="en-US" dirty="0" err="1"/>
              <a:t>aynı</a:t>
            </a:r>
            <a:r>
              <a:rPr lang="en-US" dirty="0"/>
              <a:t> </a:t>
            </a:r>
            <a:r>
              <a:rPr lang="en-US" dirty="0" err="1"/>
              <a:t>zamanda</a:t>
            </a:r>
            <a:r>
              <a:rPr lang="en-US" dirty="0"/>
              <a:t> </a:t>
            </a:r>
            <a:r>
              <a:rPr lang="en-US" dirty="0" err="1"/>
              <a:t>insan</a:t>
            </a:r>
            <a:r>
              <a:rPr lang="en-US" dirty="0"/>
              <a:t> </a:t>
            </a:r>
            <a:r>
              <a:rPr lang="en-US" dirty="0" err="1"/>
              <a:t>refahı</a:t>
            </a:r>
            <a:r>
              <a:rPr lang="en-US" dirty="0"/>
              <a:t>, </a:t>
            </a:r>
            <a:r>
              <a:rPr lang="en-US" dirty="0" err="1"/>
              <a:t>ekosistem</a:t>
            </a:r>
            <a:r>
              <a:rPr lang="en-US" dirty="0"/>
              <a:t> </a:t>
            </a:r>
            <a:r>
              <a:rPr lang="en-US" dirty="0" err="1"/>
              <a:t>hizmetleri</a:t>
            </a:r>
            <a:r>
              <a:rPr lang="en-US" dirty="0"/>
              <a:t> </a:t>
            </a:r>
            <a:r>
              <a:rPr lang="en-US" dirty="0" err="1"/>
              <a:t>ve</a:t>
            </a:r>
            <a:r>
              <a:rPr lang="en-US" dirty="0"/>
              <a:t> </a:t>
            </a:r>
            <a:r>
              <a:rPr lang="en-US" dirty="0" err="1"/>
              <a:t>dayanıklılık</a:t>
            </a:r>
            <a:r>
              <a:rPr lang="en-US" dirty="0"/>
              <a:t> </a:t>
            </a:r>
            <a:r>
              <a:rPr lang="en-US" dirty="0" err="1"/>
              <a:t>ve</a:t>
            </a:r>
            <a:r>
              <a:rPr lang="en-US" dirty="0"/>
              <a:t> </a:t>
            </a:r>
            <a:r>
              <a:rPr lang="en-US" dirty="0" err="1"/>
              <a:t>biyolojik</a:t>
            </a:r>
            <a:r>
              <a:rPr lang="en-US" dirty="0"/>
              <a:t> </a:t>
            </a:r>
            <a:r>
              <a:rPr lang="en-US" dirty="0" err="1"/>
              <a:t>çeşitlilik</a:t>
            </a:r>
            <a:r>
              <a:rPr lang="en-US" dirty="0"/>
              <a:t> </a:t>
            </a:r>
            <a:r>
              <a:rPr lang="en-US" dirty="0" err="1"/>
              <a:t>faydaları</a:t>
            </a:r>
            <a:r>
              <a:rPr lang="en-US" dirty="0"/>
              <a:t> </a:t>
            </a:r>
            <a:r>
              <a:rPr lang="en-US" dirty="0" err="1"/>
              <a:t>sağlayan</a:t>
            </a:r>
            <a:r>
              <a:rPr lang="en-US" dirty="0"/>
              <a:t> </a:t>
            </a:r>
            <a:r>
              <a:rPr lang="en-US" dirty="0" err="1"/>
              <a:t>doğal</a:t>
            </a:r>
            <a:r>
              <a:rPr lang="en-US" dirty="0"/>
              <a:t> </a:t>
            </a:r>
            <a:r>
              <a:rPr lang="en-US" dirty="0" err="1"/>
              <a:t>veya</a:t>
            </a:r>
            <a:r>
              <a:rPr lang="en-US" dirty="0"/>
              <a:t> </a:t>
            </a:r>
            <a:r>
              <a:rPr lang="en-US" dirty="0" err="1"/>
              <a:t>değiştirilmiş</a:t>
            </a:r>
            <a:r>
              <a:rPr lang="en-US" dirty="0"/>
              <a:t> </a:t>
            </a:r>
            <a:r>
              <a:rPr lang="en-US" dirty="0" err="1"/>
              <a:t>karasal</a:t>
            </a:r>
            <a:r>
              <a:rPr lang="en-US" dirty="0"/>
              <a:t>, </a:t>
            </a:r>
            <a:r>
              <a:rPr lang="en-US" dirty="0" err="1"/>
              <a:t>tatlı</a:t>
            </a:r>
            <a:r>
              <a:rPr lang="en-US" dirty="0"/>
              <a:t> </a:t>
            </a:r>
            <a:r>
              <a:rPr lang="en-US" dirty="0" err="1"/>
              <a:t>su</a:t>
            </a:r>
            <a:r>
              <a:rPr lang="en-US" dirty="0"/>
              <a:t>, </a:t>
            </a:r>
            <a:r>
              <a:rPr lang="en-US" dirty="0" err="1"/>
              <a:t>kıyı</a:t>
            </a:r>
            <a:r>
              <a:rPr lang="en-US" dirty="0"/>
              <a:t> </a:t>
            </a:r>
            <a:r>
              <a:rPr lang="en-US" dirty="0" err="1"/>
              <a:t>ve</a:t>
            </a:r>
            <a:r>
              <a:rPr lang="en-US" dirty="0"/>
              <a:t> </a:t>
            </a:r>
            <a:r>
              <a:rPr lang="en-US" dirty="0" err="1"/>
              <a:t>deniz</a:t>
            </a:r>
            <a:r>
              <a:rPr lang="en-US" dirty="0"/>
              <a:t> </a:t>
            </a:r>
            <a:r>
              <a:rPr lang="en-US" dirty="0" err="1"/>
              <a:t>ekosistemlerini</a:t>
            </a:r>
            <a:r>
              <a:rPr lang="en-US" dirty="0"/>
              <a:t> </a:t>
            </a:r>
            <a:r>
              <a:rPr lang="en-US" dirty="0" err="1"/>
              <a:t>korumaya</a:t>
            </a:r>
            <a:r>
              <a:rPr lang="en-US" dirty="0"/>
              <a:t>, </a:t>
            </a:r>
            <a:r>
              <a:rPr lang="en-US" dirty="0" err="1"/>
              <a:t>muhafaza</a:t>
            </a:r>
            <a:r>
              <a:rPr lang="en-US" dirty="0"/>
              <a:t> </a:t>
            </a:r>
            <a:r>
              <a:rPr lang="en-US" dirty="0" err="1"/>
              <a:t>etmeye</a:t>
            </a:r>
            <a:r>
              <a:rPr lang="en-US" dirty="0"/>
              <a:t>, restore </a:t>
            </a:r>
            <a:r>
              <a:rPr lang="en-US" dirty="0" err="1"/>
              <a:t>etmeye</a:t>
            </a:r>
            <a:r>
              <a:rPr lang="en-US" dirty="0"/>
              <a:t>, </a:t>
            </a:r>
            <a:r>
              <a:rPr lang="en-US" dirty="0" err="1"/>
              <a:t>sürdürülebilir</a:t>
            </a:r>
            <a:r>
              <a:rPr lang="en-US" dirty="0"/>
              <a:t> </a:t>
            </a:r>
            <a:r>
              <a:rPr lang="en-US" dirty="0" err="1"/>
              <a:t>şekilde</a:t>
            </a:r>
            <a:r>
              <a:rPr lang="en-US" dirty="0"/>
              <a:t> </a:t>
            </a:r>
            <a:r>
              <a:rPr lang="en-US" dirty="0" err="1"/>
              <a:t>kullanmaya</a:t>
            </a:r>
            <a:r>
              <a:rPr lang="en-US" dirty="0"/>
              <a:t> </a:t>
            </a:r>
            <a:r>
              <a:rPr lang="en-US" dirty="0" err="1"/>
              <a:t>ve</a:t>
            </a:r>
            <a:r>
              <a:rPr lang="en-US" dirty="0"/>
              <a:t> </a:t>
            </a:r>
            <a:r>
              <a:rPr lang="en-US" dirty="0" err="1"/>
              <a:t>yönetmeye</a:t>
            </a:r>
            <a:r>
              <a:rPr lang="en-US" dirty="0"/>
              <a:t> </a:t>
            </a:r>
            <a:r>
              <a:rPr lang="en-US" dirty="0" err="1"/>
              <a:t>yönelik</a:t>
            </a:r>
            <a:r>
              <a:rPr lang="en-US" dirty="0"/>
              <a:t> </a:t>
            </a:r>
            <a:r>
              <a:rPr lang="en-US" dirty="0" err="1"/>
              <a:t>eylemler</a:t>
            </a:r>
            <a:r>
              <a:rPr lang="en-US" dirty="0"/>
              <a:t>.' 
 </a:t>
            </a:r>
            <a:r>
              <a:rPr lang="en-US" dirty="0" err="1"/>
              <a:t>NbS</a:t>
            </a:r>
            <a:r>
              <a:rPr lang="en-US" dirty="0"/>
              <a:t>, </a:t>
            </a:r>
            <a:r>
              <a:rPr lang="en-US" dirty="0" err="1"/>
              <a:t>toplulukların</a:t>
            </a:r>
            <a:r>
              <a:rPr lang="en-US" dirty="0"/>
              <a:t> </a:t>
            </a:r>
            <a:r>
              <a:rPr lang="en-US" dirty="0" err="1"/>
              <a:t>ve</a:t>
            </a:r>
            <a:r>
              <a:rPr lang="en-US" dirty="0"/>
              <a:t> </a:t>
            </a:r>
            <a:r>
              <a:rPr lang="en-US" dirty="0" err="1"/>
              <a:t>yerli</a:t>
            </a:r>
            <a:r>
              <a:rPr lang="en-US" dirty="0"/>
              <a:t> </a:t>
            </a:r>
            <a:r>
              <a:rPr lang="en-US" dirty="0" err="1"/>
              <a:t>halkların</a:t>
            </a:r>
            <a:r>
              <a:rPr lang="en-US" dirty="0"/>
              <a:t> </a:t>
            </a:r>
            <a:r>
              <a:rPr lang="en-US" dirty="0" err="1"/>
              <a:t>haklarını</a:t>
            </a:r>
            <a:r>
              <a:rPr lang="en-US" dirty="0"/>
              <a:t> </a:t>
            </a:r>
            <a:r>
              <a:rPr lang="en-US" dirty="0" err="1"/>
              <a:t>korur</a:t>
            </a:r>
            <a:r>
              <a:rPr lang="en-US" dirty="0"/>
              <a:t>.</a:t>
            </a:r>
          </a:p>
          <a:p>
            <a:pPr marL="0" indent="0">
              <a:buNone/>
            </a:pPr>
            <a:r>
              <a:rPr lang="en-US" sz="2000" u="sng" dirty="0">
                <a:hlinkClick r:id="rId3"/>
              </a:rPr>
              <a:t>https://www.naturebasedsolutionsinitiative.org/news/united-nations-environment-assembly-nature-based-solutions-definition/</a:t>
            </a:r>
            <a:r>
              <a:rPr lang="en-US" sz="2000" dirty="0"/>
              <a:t> </a:t>
            </a:r>
          </a:p>
        </p:txBody>
      </p:sp>
      <p:pic>
        <p:nvPicPr>
          <p:cNvPr id="6" name="Paveikslėlis 5">
            <a:extLst>
              <a:ext uri="{FF2B5EF4-FFF2-40B4-BE49-F238E27FC236}">
                <a16:creationId xmlns:a16="http://schemas.microsoft.com/office/drawing/2014/main" id="{08AEE6D2-81F5-8945-86D0-73F133CF96ED}"/>
              </a:ext>
            </a:extLst>
          </p:cNvPr>
          <p:cNvPicPr>
            <a:picLocks noChangeAspect="1"/>
          </p:cNvPicPr>
          <p:nvPr/>
        </p:nvPicPr>
        <p:blipFill>
          <a:blip r:embed="rId4"/>
          <a:stretch>
            <a:fillRect/>
          </a:stretch>
        </p:blipFill>
        <p:spPr>
          <a:xfrm>
            <a:off x="4711484" y="130645"/>
            <a:ext cx="2960177" cy="1066165"/>
          </a:xfrm>
          <a:prstGeom prst="rect">
            <a:avLst/>
          </a:prstGeom>
        </p:spPr>
      </p:pic>
    </p:spTree>
    <p:extLst>
      <p:ext uri="{BB962C8B-B14F-4D97-AF65-F5344CB8AC3E}">
        <p14:creationId xmlns:p14="http://schemas.microsoft.com/office/powerpoint/2010/main" val="192579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F0CB4-898D-D64A-9E1A-A7AE5B20D4DD}"/>
              </a:ext>
            </a:extLst>
          </p:cNvPr>
          <p:cNvSpPr>
            <a:spLocks noGrp="1"/>
          </p:cNvSpPr>
          <p:nvPr>
            <p:ph type="title"/>
          </p:nvPr>
        </p:nvSpPr>
        <p:spPr>
          <a:xfrm>
            <a:off x="838200" y="882315"/>
            <a:ext cx="10515600" cy="757989"/>
          </a:xfrm>
        </p:spPr>
        <p:txBody>
          <a:bodyPr>
            <a:normAutofit/>
          </a:bodyPr>
          <a:lstStyle/>
          <a:p>
            <a:r>
              <a:rPr lang="en-US" sz="4000" dirty="0" err="1"/>
              <a:t>Küresel</a:t>
            </a:r>
            <a:r>
              <a:rPr lang="en-US" sz="4000" dirty="0"/>
              <a:t> </a:t>
            </a:r>
            <a:r>
              <a:rPr lang="en-US" sz="4000" dirty="0" err="1"/>
              <a:t>taahhütler</a:t>
            </a:r>
            <a:r>
              <a:rPr lang="en-US" sz="4000" dirty="0"/>
              <a:t> </a:t>
            </a:r>
            <a:r>
              <a:rPr lang="en-US" sz="4000" dirty="0" err="1"/>
              <a:t>ve</a:t>
            </a:r>
            <a:r>
              <a:rPr lang="en-US" sz="4000" dirty="0"/>
              <a:t> </a:t>
            </a:r>
            <a:r>
              <a:rPr lang="en-US" sz="4000" dirty="0" err="1"/>
              <a:t>Doğa</a:t>
            </a:r>
            <a:r>
              <a:rPr lang="en-US" sz="4000" dirty="0"/>
              <a:t> </a:t>
            </a:r>
            <a:r>
              <a:rPr lang="en-US" sz="4000" dirty="0" err="1"/>
              <a:t>Temelli</a:t>
            </a:r>
            <a:r>
              <a:rPr lang="en-US" sz="4000" dirty="0"/>
              <a:t> </a:t>
            </a:r>
            <a:r>
              <a:rPr lang="en-US" sz="4000" dirty="0" err="1"/>
              <a:t>Çözümler</a:t>
            </a:r>
            <a:endParaRPr lang="en-US" sz="4000" dirty="0"/>
          </a:p>
        </p:txBody>
      </p:sp>
      <p:sp>
        <p:nvSpPr>
          <p:cNvPr id="4" name="Text Box 4">
            <a:extLst>
              <a:ext uri="{FF2B5EF4-FFF2-40B4-BE49-F238E27FC236}">
                <a16:creationId xmlns:a16="http://schemas.microsoft.com/office/drawing/2014/main" id="{89234547-A442-994E-926A-55F292BC8ADD}"/>
              </a:ext>
            </a:extLst>
          </p:cNvPr>
          <p:cNvSpPr txBox="1"/>
          <p:nvPr/>
        </p:nvSpPr>
        <p:spPr>
          <a:xfrm>
            <a:off x="838200" y="1836945"/>
            <a:ext cx="7219950" cy="5010150"/>
          </a:xfrm>
          <a:prstGeom prst="rect">
            <a:avLst/>
          </a:prstGeom>
          <a:solidFill>
            <a:schemeClr val="accent4">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dirty="0" err="1">
                <a:solidFill>
                  <a:srgbClr val="0C0C0C"/>
                </a:solidFill>
                <a:latin typeface="Calibri" panose="020F0502020204030204" pitchFamily="34" charset="0"/>
                <a:ea typeface="Times New Roman" panose="02020603050405020304" pitchFamily="18" charset="0"/>
              </a:rPr>
              <a:t>Tüm</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küresel</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bölgesel</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taahhütler</a:t>
            </a:r>
            <a:r>
              <a:rPr lang="en-US" sz="2400" dirty="0">
                <a:solidFill>
                  <a:srgbClr val="0C0C0C"/>
                </a:solidFill>
                <a:latin typeface="Calibri" panose="020F0502020204030204" pitchFamily="34" charset="0"/>
                <a:ea typeface="Times New Roman" panose="02020603050405020304" pitchFamily="18" charset="0"/>
              </a:rPr>
              <a:t>: 2030 Sürdürülebilir </a:t>
            </a:r>
            <a:r>
              <a:rPr lang="en-US" sz="2400" dirty="0" err="1">
                <a:solidFill>
                  <a:srgbClr val="0C0C0C"/>
                </a:solidFill>
                <a:latin typeface="Calibri" panose="020F0502020204030204" pitchFamily="34" charset="0"/>
                <a:ea typeface="Times New Roman" panose="02020603050405020304" pitchFamily="18" charset="0"/>
              </a:rPr>
              <a:t>Kalkınma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Gündemi</a:t>
            </a:r>
            <a:r>
              <a:rPr lang="en-US" sz="2400" dirty="0">
                <a:solidFill>
                  <a:srgbClr val="0C0C0C"/>
                </a:solidFill>
                <a:latin typeface="Calibri" panose="020F0502020204030204" pitchFamily="34" charset="0"/>
                <a:ea typeface="Times New Roman" panose="02020603050405020304" pitchFamily="18" charset="0"/>
              </a:rPr>
              <a:t>, BMİDÇS </a:t>
            </a:r>
            <a:r>
              <a:rPr lang="en-US" sz="2400" dirty="0" err="1">
                <a:solidFill>
                  <a:srgbClr val="0C0C0C"/>
                </a:solidFill>
                <a:latin typeface="Calibri" panose="020F0502020204030204" pitchFamily="34" charset="0"/>
                <a:ea typeface="Times New Roman" panose="02020603050405020304" pitchFamily="18" charset="0"/>
              </a:rPr>
              <a:t>kapsamındaki</a:t>
            </a:r>
            <a:r>
              <a:rPr lang="en-US" sz="2400" dirty="0">
                <a:solidFill>
                  <a:srgbClr val="0C0C0C"/>
                </a:solidFill>
                <a:latin typeface="Calibri" panose="020F0502020204030204" pitchFamily="34" charset="0"/>
                <a:ea typeface="Times New Roman" panose="02020603050405020304" pitchFamily="18" charset="0"/>
              </a:rPr>
              <a:t> Paris </a:t>
            </a:r>
            <a:r>
              <a:rPr lang="en-US" sz="2400" dirty="0" err="1">
                <a:solidFill>
                  <a:srgbClr val="0C0C0C"/>
                </a:solidFill>
                <a:latin typeface="Calibri" panose="020F0502020204030204" pitchFamily="34" charset="0"/>
                <a:ea typeface="Times New Roman" panose="02020603050405020304" pitchFamily="18" charset="0"/>
              </a:rPr>
              <a:t>Anlaşması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Sendai </a:t>
            </a:r>
            <a:r>
              <a:rPr lang="en-US" sz="2400" dirty="0" err="1">
                <a:solidFill>
                  <a:srgbClr val="0C0C0C"/>
                </a:solidFill>
                <a:latin typeface="Calibri" panose="020F0502020204030204" pitchFamily="34" charset="0"/>
                <a:ea typeface="Times New Roman" panose="02020603050405020304" pitchFamily="18" charset="0"/>
              </a:rPr>
              <a:t>Afet</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Riskinin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Azaltılması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Çerçevesi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aşağıdakileri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savunur</a:t>
            </a:r>
            <a:r>
              <a:rPr lang="en-US" sz="2400" dirty="0">
                <a:solidFill>
                  <a:srgbClr val="0C0C0C"/>
                </a:solidFill>
                <a:latin typeface="Calibri" panose="020F0502020204030204" pitchFamily="34" charset="0"/>
                <a:ea typeface="Times New Roman" panose="02020603050405020304" pitchFamily="18" charset="0"/>
              </a:rPr>
              <a:t>: 
Sürdürülebilir </a:t>
            </a:r>
            <a:r>
              <a:rPr lang="en-US" sz="2400" dirty="0" err="1">
                <a:solidFill>
                  <a:srgbClr val="0C0C0C"/>
                </a:solidFill>
                <a:latin typeface="Calibri" panose="020F0502020204030204" pitchFamily="34" charset="0"/>
                <a:ea typeface="Times New Roman" panose="02020603050405020304" pitchFamily="18" charset="0"/>
              </a:rPr>
              <a:t>kalkınmanın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temeline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uyum</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afet</a:t>
            </a:r>
            <a:r>
              <a:rPr lang="en-US" sz="2400" dirty="0">
                <a:solidFill>
                  <a:srgbClr val="0C0C0C"/>
                </a:solidFill>
                <a:latin typeface="Calibri" panose="020F0502020204030204" pitchFamily="34" charset="0"/>
                <a:ea typeface="Times New Roman" panose="02020603050405020304" pitchFamily="18" charset="0"/>
              </a:rPr>
              <a:t> risk </a:t>
            </a:r>
            <a:r>
              <a:rPr lang="en-US" sz="2400" dirty="0" err="1">
                <a:solidFill>
                  <a:srgbClr val="0C0C0C"/>
                </a:solidFill>
                <a:latin typeface="Calibri" panose="020F0502020204030204" pitchFamily="34" charset="0"/>
                <a:ea typeface="Times New Roman" panose="02020603050405020304" pitchFamily="18" charset="0"/>
              </a:rPr>
              <a:t>yönetimini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koyarak</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insani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gelişmeyi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daha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sürdürülebilir</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dayanıklı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bir</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yola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koymak</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Yalnızca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Doğa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Temelli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Çözümlerin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ölçeğini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büyütmek</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için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değil</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aynı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zamanda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koruma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Afet</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Riskinin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Azaltılması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ve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İklim</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Değişikliğine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Uyum</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için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entegre</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yaklaşımlar</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yoluyla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daha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fazla</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tutarlılık</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sağlamak</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için</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önemli</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giriş</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noktaları</a:t>
            </a:r>
            <a:r>
              <a:rPr lang="en-US" sz="2400" dirty="0">
                <a:solidFill>
                  <a:srgbClr val="0C0C0C"/>
                </a:solidFill>
                <a:latin typeface="Calibri" panose="020F0502020204030204" pitchFamily="34" charset="0"/>
                <a:ea typeface="Times New Roman" panose="02020603050405020304" pitchFamily="18" charset="0"/>
              </a:rPr>
              <a:t> </a:t>
            </a:r>
            <a:r>
              <a:rPr lang="en-US" sz="2400" dirty="0" err="1">
                <a:solidFill>
                  <a:srgbClr val="0C0C0C"/>
                </a:solidFill>
                <a:latin typeface="Calibri" panose="020F0502020204030204" pitchFamily="34" charset="0"/>
                <a:ea typeface="Times New Roman" panose="02020603050405020304" pitchFamily="18" charset="0"/>
              </a:rPr>
              <a:t>sağlamak</a:t>
            </a:r>
            <a:r>
              <a:rPr lang="en-US" sz="2400" dirty="0">
                <a:solidFill>
                  <a:srgbClr val="0C0C0C"/>
                </a:solidFill>
                <a:latin typeface="Calibri" panose="020F0502020204030204" pitchFamily="34" charset="0"/>
                <a:ea typeface="Times New Roman" panose="02020603050405020304" pitchFamily="18" charset="0"/>
              </a:rPr>
              <a:t>.</a:t>
            </a:r>
            <a:r>
              <a:rPr lang="en-US" sz="2400" b="1" dirty="0">
                <a:solidFill>
                  <a:srgbClr val="365F91"/>
                </a:solidFill>
                <a:effectLst/>
                <a:latin typeface="Calibri" panose="020F050202020403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7B1FE175-AF90-B944-9D58-A8A288CB1932}"/>
              </a:ext>
            </a:extLst>
          </p:cNvPr>
          <p:cNvPicPr>
            <a:picLocks noChangeAspect="1"/>
          </p:cNvPicPr>
          <p:nvPr/>
        </p:nvPicPr>
        <p:blipFill>
          <a:blip r:embed="rId3"/>
          <a:stretch>
            <a:fillRect/>
          </a:stretch>
        </p:blipFill>
        <p:spPr>
          <a:xfrm>
            <a:off x="8113544" y="2417150"/>
            <a:ext cx="3736513" cy="3452283"/>
          </a:xfrm>
          <a:prstGeom prst="rect">
            <a:avLst/>
          </a:prstGeom>
        </p:spPr>
      </p:pic>
      <p:pic>
        <p:nvPicPr>
          <p:cNvPr id="3" name="Paveikslėlis 2">
            <a:extLst>
              <a:ext uri="{FF2B5EF4-FFF2-40B4-BE49-F238E27FC236}">
                <a16:creationId xmlns:a16="http://schemas.microsoft.com/office/drawing/2014/main" id="{EB9B8996-005F-792C-B656-633F79C55FD0}"/>
              </a:ext>
            </a:extLst>
          </p:cNvPr>
          <p:cNvPicPr>
            <a:picLocks noChangeAspect="1"/>
          </p:cNvPicPr>
          <p:nvPr/>
        </p:nvPicPr>
        <p:blipFill>
          <a:blip r:embed="rId4"/>
          <a:stretch>
            <a:fillRect/>
          </a:stretch>
        </p:blipFill>
        <p:spPr>
          <a:xfrm>
            <a:off x="4770749" y="105469"/>
            <a:ext cx="2650502" cy="954630"/>
          </a:xfrm>
          <a:prstGeom prst="rect">
            <a:avLst/>
          </a:prstGeom>
        </p:spPr>
      </p:pic>
    </p:spTree>
    <p:extLst>
      <p:ext uri="{BB962C8B-B14F-4D97-AF65-F5344CB8AC3E}">
        <p14:creationId xmlns:p14="http://schemas.microsoft.com/office/powerpoint/2010/main" val="342050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6E26-9A31-F840-A269-DC1FBD86ED90}"/>
              </a:ext>
            </a:extLst>
          </p:cNvPr>
          <p:cNvSpPr>
            <a:spLocks noGrp="1"/>
          </p:cNvSpPr>
          <p:nvPr>
            <p:ph type="title"/>
          </p:nvPr>
        </p:nvSpPr>
        <p:spPr>
          <a:xfrm>
            <a:off x="838200" y="834189"/>
            <a:ext cx="10515600" cy="856499"/>
          </a:xfrm>
        </p:spPr>
        <p:txBody>
          <a:bodyPr/>
          <a:lstStyle/>
          <a:p>
            <a:r>
              <a:rPr lang="en-US" dirty="0" err="1"/>
              <a:t>Kentsel</a:t>
            </a:r>
            <a:r>
              <a:rPr lang="en-US" dirty="0"/>
              <a:t> </a:t>
            </a:r>
            <a:r>
              <a:rPr lang="en-US" dirty="0" err="1"/>
              <a:t>Uyum</a:t>
            </a:r>
            <a:r>
              <a:rPr lang="en-US" dirty="0"/>
              <a:t>: </a:t>
            </a:r>
            <a:r>
              <a:rPr lang="en-US" dirty="0" err="1"/>
              <a:t>Doğa</a:t>
            </a:r>
            <a:r>
              <a:rPr lang="en-US" dirty="0"/>
              <a:t> </a:t>
            </a:r>
            <a:r>
              <a:rPr lang="en-US" dirty="0" err="1"/>
              <a:t>Temelli</a:t>
            </a:r>
            <a:r>
              <a:rPr lang="en-US" dirty="0"/>
              <a:t> </a:t>
            </a:r>
            <a:r>
              <a:rPr lang="en-US" dirty="0" err="1"/>
              <a:t>Çözümler</a:t>
            </a:r>
            <a:endParaRPr lang="en-US" dirty="0"/>
          </a:p>
        </p:txBody>
      </p:sp>
      <p:graphicFrame>
        <p:nvGraphicFramePr>
          <p:cNvPr id="4" name="Table 3">
            <a:extLst>
              <a:ext uri="{FF2B5EF4-FFF2-40B4-BE49-F238E27FC236}">
                <a16:creationId xmlns:a16="http://schemas.microsoft.com/office/drawing/2014/main" id="{7A601E0E-3738-684B-B62E-96F9691B5C13}"/>
              </a:ext>
            </a:extLst>
          </p:cNvPr>
          <p:cNvGraphicFramePr>
            <a:graphicFrameLocks noGrp="1"/>
          </p:cNvGraphicFramePr>
          <p:nvPr>
            <p:extLst>
              <p:ext uri="{D42A27DB-BD31-4B8C-83A1-F6EECF244321}">
                <p14:modId xmlns:p14="http://schemas.microsoft.com/office/powerpoint/2010/main" val="834090264"/>
              </p:ext>
            </p:extLst>
          </p:nvPr>
        </p:nvGraphicFramePr>
        <p:xfrm>
          <a:off x="931862" y="2142448"/>
          <a:ext cx="10700158" cy="4389120"/>
        </p:xfrm>
        <a:graphic>
          <a:graphicData uri="http://schemas.openxmlformats.org/drawingml/2006/table">
            <a:tbl>
              <a:tblPr firstRow="1" firstCol="1" bandRow="1">
                <a:tableStyleId>{5C22544A-7EE6-4342-B048-85BDC9FD1C3A}</a:tableStyleId>
              </a:tblPr>
              <a:tblGrid>
                <a:gridCol w="3566323">
                  <a:extLst>
                    <a:ext uri="{9D8B030D-6E8A-4147-A177-3AD203B41FA5}">
                      <a16:colId xmlns:a16="http://schemas.microsoft.com/office/drawing/2014/main" val="4217706991"/>
                    </a:ext>
                  </a:extLst>
                </a:gridCol>
                <a:gridCol w="3566323">
                  <a:extLst>
                    <a:ext uri="{9D8B030D-6E8A-4147-A177-3AD203B41FA5}">
                      <a16:colId xmlns:a16="http://schemas.microsoft.com/office/drawing/2014/main" val="3390399812"/>
                    </a:ext>
                  </a:extLst>
                </a:gridCol>
                <a:gridCol w="3567512">
                  <a:extLst>
                    <a:ext uri="{9D8B030D-6E8A-4147-A177-3AD203B41FA5}">
                      <a16:colId xmlns:a16="http://schemas.microsoft.com/office/drawing/2014/main" val="1705259651"/>
                    </a:ext>
                  </a:extLst>
                </a:gridCol>
              </a:tblGrid>
              <a:tr h="308178">
                <a:tc>
                  <a:txBody>
                    <a:bodyPr/>
                    <a:lstStyle/>
                    <a:p>
                      <a:pPr algn="just"/>
                      <a:r>
                        <a:rPr lang="en-GB" sz="2400">
                          <a:effectLst/>
                        </a:rPr>
                        <a:t>Indicator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Açıklama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Kentsel</a:t>
                      </a:r>
                      <a:r>
                        <a:rPr lang="en-GB" sz="2400" dirty="0">
                          <a:effectLst/>
                        </a:rPr>
                        <a:t> </a:t>
                      </a:r>
                      <a:r>
                        <a:rPr lang="en-GB" sz="2400" dirty="0" err="1">
                          <a:effectLst/>
                        </a:rPr>
                        <a:t>alaka</a:t>
                      </a:r>
                      <a:r>
                        <a:rPr lang="en-GB" sz="2400" dirty="0">
                          <a:effectLst/>
                        </a:rPr>
                        <a:t> </a:t>
                      </a:r>
                      <a:r>
                        <a:rPr lang="en-GB" sz="2400" dirty="0" err="1">
                          <a:effectLst/>
                        </a:rPr>
                        <a:t>düzeyi</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67444092"/>
                  </a:ext>
                </a:extLst>
              </a:tr>
              <a:tr h="873515">
                <a:tc>
                  <a:txBody>
                    <a:bodyPr/>
                    <a:lstStyle/>
                    <a:p>
                      <a:pPr algn="just"/>
                      <a:r>
                        <a:rPr lang="en-GB" sz="2400" dirty="0">
                          <a:effectLst/>
                        </a:rPr>
                        <a:t>Riske </a:t>
                      </a:r>
                      <a:r>
                        <a:rPr lang="en-GB" sz="2400" dirty="0" err="1">
                          <a:effectLst/>
                        </a:rPr>
                        <a:t>eğilimli</a:t>
                      </a:r>
                      <a:r>
                        <a:rPr lang="en-GB" sz="2400" dirty="0">
                          <a:effectLst/>
                        </a:rPr>
                        <a:t> </a:t>
                      </a:r>
                      <a:r>
                        <a:rPr lang="en-GB" sz="2400" dirty="0" err="1">
                          <a:effectLst/>
                        </a:rPr>
                        <a:t>kayıt</a:t>
                      </a:r>
                      <a:r>
                        <a:rPr lang="en-GB" sz="2400" dirty="0">
                          <a:effectLst/>
                        </a:rPr>
                        <a:t> </a:t>
                      </a:r>
                      <a:r>
                        <a:rPr lang="en-GB" sz="2400" dirty="0" err="1">
                          <a:effectLst/>
                        </a:rPr>
                        <a:t>dışı</a:t>
                      </a:r>
                      <a:r>
                        <a:rPr lang="en-GB" sz="2400" dirty="0">
                          <a:effectLst/>
                        </a:rPr>
                        <a:t> </a:t>
                      </a:r>
                      <a:r>
                        <a:rPr lang="en-GB" sz="2400" dirty="0" err="1">
                          <a:effectLst/>
                        </a:rPr>
                        <a:t>alanlardaki</a:t>
                      </a:r>
                      <a:r>
                        <a:rPr lang="en-GB" sz="2400" dirty="0">
                          <a:effectLst/>
                        </a:rPr>
                        <a:t> </a:t>
                      </a:r>
                      <a:r>
                        <a:rPr lang="en-GB" sz="2400" dirty="0" err="1">
                          <a:effectLst/>
                        </a:rPr>
                        <a:t>kentsel</a:t>
                      </a:r>
                      <a:r>
                        <a:rPr lang="en-GB" sz="2400" dirty="0">
                          <a:effectLst/>
                        </a:rPr>
                        <a:t> </a:t>
                      </a:r>
                      <a:r>
                        <a:rPr lang="en-GB" sz="2400" dirty="0" err="1">
                          <a:effectLst/>
                        </a:rPr>
                        <a:t>nüfus</a:t>
                      </a:r>
                      <a:r>
                        <a:rPr lang="en-GB" sz="2400" dirty="0">
                          <a:effectLst/>
                        </a:rPr>
                        <a:t> </a:t>
                      </a:r>
                      <a:r>
                        <a:rPr lang="en-GB" sz="2400" dirty="0" err="1">
                          <a:effectLst/>
                        </a:rPr>
                        <a:t>yüzdesi</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Maruziyeti</a:t>
                      </a:r>
                      <a:r>
                        <a:rPr lang="en-GB" sz="2400" dirty="0">
                          <a:effectLst/>
                        </a:rPr>
                        <a:t> </a:t>
                      </a:r>
                      <a:r>
                        <a:rPr lang="en-GB" sz="2400" dirty="0" err="1">
                          <a:effectLst/>
                        </a:rPr>
                        <a:t>ölçer</a:t>
                      </a:r>
                      <a:r>
                        <a:rPr lang="en-GB" sz="2400" dirty="0">
                          <a:effectLst/>
                        </a:rPr>
                        <a:t> </a:t>
                      </a:r>
                      <a:r>
                        <a:rPr lang="en-GB" sz="2400" dirty="0" err="1">
                          <a:effectLst/>
                        </a:rPr>
                        <a:t>ve</a:t>
                      </a:r>
                      <a:r>
                        <a:rPr lang="en-GB" sz="2400" dirty="0">
                          <a:effectLst/>
                        </a:rPr>
                        <a:t> </a:t>
                      </a:r>
                      <a:r>
                        <a:rPr lang="en-GB" sz="2400" dirty="0" err="1">
                          <a:effectLst/>
                        </a:rPr>
                        <a:t>önceliklerin</a:t>
                      </a:r>
                      <a:r>
                        <a:rPr lang="en-GB" sz="2400" dirty="0">
                          <a:effectLst/>
                        </a:rPr>
                        <a:t> </a:t>
                      </a:r>
                      <a:r>
                        <a:rPr lang="en-GB" sz="2400" dirty="0" err="1">
                          <a:effectLst/>
                        </a:rPr>
                        <a:t>yükseltilmesine</a:t>
                      </a:r>
                      <a:r>
                        <a:rPr lang="en-GB" sz="2400" dirty="0">
                          <a:effectLst/>
                        </a:rPr>
                        <a:t> </a:t>
                      </a:r>
                      <a:r>
                        <a:rPr lang="en-GB" sz="2400" dirty="0" err="1">
                          <a:effectLst/>
                        </a:rPr>
                        <a:t>rehberlik</a:t>
                      </a:r>
                      <a:r>
                        <a:rPr lang="en-GB" sz="2400" dirty="0">
                          <a:effectLst/>
                        </a:rPr>
                        <a:t> </a:t>
                      </a:r>
                      <a:r>
                        <a:rPr lang="en-GB" sz="2400" dirty="0" err="1">
                          <a:effectLst/>
                        </a:rPr>
                        <a:t>eder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a:effectLst/>
                        </a:rPr>
                        <a:t>Adil </a:t>
                      </a:r>
                      <a:r>
                        <a:rPr lang="en-GB" sz="2400" dirty="0" err="1">
                          <a:effectLst/>
                        </a:rPr>
                        <a:t>iklim</a:t>
                      </a:r>
                      <a:r>
                        <a:rPr lang="en-GB" sz="2400" dirty="0">
                          <a:effectLst/>
                        </a:rPr>
                        <a:t> </a:t>
                      </a:r>
                      <a:r>
                        <a:rPr lang="en-GB" sz="2400" dirty="0" err="1">
                          <a:effectLst/>
                        </a:rPr>
                        <a:t>direnci</a:t>
                      </a:r>
                      <a:r>
                        <a:rPr lang="en-GB" sz="2400" dirty="0">
                          <a:effectLst/>
                        </a:rPr>
                        <a:t> </a:t>
                      </a:r>
                      <a:r>
                        <a:rPr lang="en-GB" sz="2400" dirty="0" err="1">
                          <a:effectLst/>
                        </a:rPr>
                        <a:t>için</a:t>
                      </a:r>
                      <a:r>
                        <a:rPr lang="en-GB" sz="2400" dirty="0">
                          <a:effectLst/>
                        </a:rPr>
                        <a:t> </a:t>
                      </a:r>
                      <a:r>
                        <a:rPr lang="en-GB" sz="2400" dirty="0" err="1">
                          <a:effectLst/>
                        </a:rPr>
                        <a:t>kritik</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1690452"/>
                  </a:ext>
                </a:extLst>
              </a:tr>
              <a:tr h="924533">
                <a:tc>
                  <a:txBody>
                    <a:bodyPr/>
                    <a:lstStyle/>
                    <a:p>
                      <a:pPr algn="just"/>
                      <a:r>
                        <a:rPr lang="en-GB" sz="2400" dirty="0" err="1">
                          <a:effectLst/>
                        </a:rPr>
                        <a:t>Dayanıklı</a:t>
                      </a:r>
                      <a:r>
                        <a:rPr lang="en-GB" sz="2400" dirty="0">
                          <a:effectLst/>
                        </a:rPr>
                        <a:t> </a:t>
                      </a:r>
                      <a:r>
                        <a:rPr lang="en-GB" sz="2400" dirty="0" err="1">
                          <a:effectLst/>
                        </a:rPr>
                        <a:t>standartlara</a:t>
                      </a:r>
                      <a:r>
                        <a:rPr lang="en-GB" sz="2400" dirty="0">
                          <a:effectLst/>
                        </a:rPr>
                        <a:t> </a:t>
                      </a:r>
                      <a:r>
                        <a:rPr lang="en-GB" sz="2400" dirty="0" err="1">
                          <a:effectLst/>
                        </a:rPr>
                        <a:t>göre</a:t>
                      </a:r>
                      <a:r>
                        <a:rPr lang="en-GB" sz="2400" dirty="0">
                          <a:effectLst/>
                        </a:rPr>
                        <a:t> </a:t>
                      </a:r>
                      <a:r>
                        <a:rPr lang="en-GB" sz="2400" dirty="0" err="1">
                          <a:effectLst/>
                        </a:rPr>
                        <a:t>inşa</a:t>
                      </a:r>
                      <a:r>
                        <a:rPr lang="en-GB" sz="2400" dirty="0">
                          <a:effectLst/>
                        </a:rPr>
                        <a:t> </a:t>
                      </a:r>
                      <a:r>
                        <a:rPr lang="en-GB" sz="2400" dirty="0" err="1">
                          <a:effectLst/>
                        </a:rPr>
                        <a:t>edilen</a:t>
                      </a:r>
                      <a:r>
                        <a:rPr lang="en-GB" sz="2400" dirty="0">
                          <a:effectLst/>
                        </a:rPr>
                        <a:t> </a:t>
                      </a:r>
                      <a:r>
                        <a:rPr lang="en-GB" sz="2400" dirty="0" err="1">
                          <a:effectLst/>
                        </a:rPr>
                        <a:t>altyapının</a:t>
                      </a:r>
                      <a:r>
                        <a:rPr lang="en-GB" sz="2400" dirty="0">
                          <a:effectLst/>
                        </a:rPr>
                        <a:t> </a:t>
                      </a:r>
                      <a:r>
                        <a:rPr lang="en-GB" sz="2400" dirty="0" err="1">
                          <a:effectLst/>
                        </a:rPr>
                        <a:t>yüzdesi</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a:effectLst/>
                        </a:rPr>
                        <a:t>Yeni </a:t>
                      </a:r>
                      <a:r>
                        <a:rPr lang="en-GB" sz="2400" dirty="0" err="1">
                          <a:effectLst/>
                        </a:rPr>
                        <a:t>veya</a:t>
                      </a:r>
                      <a:r>
                        <a:rPr lang="en-GB" sz="2400" dirty="0">
                          <a:effectLst/>
                        </a:rPr>
                        <a:t> </a:t>
                      </a:r>
                      <a:r>
                        <a:rPr lang="en-GB" sz="2400" dirty="0" err="1">
                          <a:effectLst/>
                        </a:rPr>
                        <a:t>güçlendirilmiş</a:t>
                      </a:r>
                      <a:r>
                        <a:rPr lang="en-GB" sz="2400" dirty="0">
                          <a:effectLst/>
                        </a:rPr>
                        <a:t> </a:t>
                      </a:r>
                      <a:r>
                        <a:rPr lang="en-GB" sz="2400" dirty="0" err="1">
                          <a:effectLst/>
                        </a:rPr>
                        <a:t>yapılarda</a:t>
                      </a:r>
                      <a:r>
                        <a:rPr lang="en-GB" sz="2400" dirty="0">
                          <a:effectLst/>
                        </a:rPr>
                        <a:t> </a:t>
                      </a:r>
                      <a:r>
                        <a:rPr lang="en-GB" sz="2400" dirty="0" err="1">
                          <a:effectLst/>
                        </a:rPr>
                        <a:t>adaptasyonu</a:t>
                      </a:r>
                      <a:r>
                        <a:rPr lang="en-GB" sz="2400" dirty="0">
                          <a:effectLst/>
                        </a:rPr>
                        <a:t> </a:t>
                      </a:r>
                      <a:r>
                        <a:rPr lang="en-GB" sz="2400" dirty="0" err="1">
                          <a:effectLst/>
                        </a:rPr>
                        <a:t>değerlendirir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Yeşil</a:t>
                      </a:r>
                      <a:r>
                        <a:rPr lang="en-GB" sz="2400" dirty="0">
                          <a:effectLst/>
                        </a:rPr>
                        <a:t> </a:t>
                      </a:r>
                      <a:r>
                        <a:rPr lang="en-GB" sz="2400" dirty="0" err="1">
                          <a:effectLst/>
                        </a:rPr>
                        <a:t>çatılar</a:t>
                      </a:r>
                      <a:r>
                        <a:rPr lang="en-GB" sz="2400" dirty="0">
                          <a:effectLst/>
                        </a:rPr>
                        <a:t>, </a:t>
                      </a:r>
                      <a:r>
                        <a:rPr lang="en-GB" sz="2400" dirty="0" err="1">
                          <a:effectLst/>
                        </a:rPr>
                        <a:t>sele</a:t>
                      </a:r>
                      <a:r>
                        <a:rPr lang="en-GB" sz="2400" dirty="0">
                          <a:effectLst/>
                        </a:rPr>
                        <a:t> </a:t>
                      </a:r>
                      <a:r>
                        <a:rPr lang="en-GB" sz="2400" dirty="0" err="1">
                          <a:effectLst/>
                        </a:rPr>
                        <a:t>dayanıklı</a:t>
                      </a:r>
                      <a:r>
                        <a:rPr lang="en-GB" sz="2400" dirty="0">
                          <a:effectLst/>
                        </a:rPr>
                        <a:t> </a:t>
                      </a:r>
                      <a:r>
                        <a:rPr lang="en-GB" sz="2400" dirty="0" err="1">
                          <a:effectLst/>
                        </a:rPr>
                        <a:t>yollar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24503433"/>
                  </a:ext>
                </a:extLst>
              </a:tr>
              <a:tr h="616356">
                <a:tc>
                  <a:txBody>
                    <a:bodyPr/>
                    <a:lstStyle/>
                    <a:p>
                      <a:pPr algn="just"/>
                      <a:r>
                        <a:rPr lang="en-GB" sz="2400" dirty="0" err="1">
                          <a:effectLst/>
                        </a:rPr>
                        <a:t>Kişi</a:t>
                      </a:r>
                      <a:r>
                        <a:rPr lang="en-GB" sz="2400" dirty="0">
                          <a:effectLst/>
                        </a:rPr>
                        <a:t> </a:t>
                      </a:r>
                      <a:r>
                        <a:rPr lang="en-GB" sz="2400" dirty="0" err="1">
                          <a:effectLst/>
                        </a:rPr>
                        <a:t>başına</a:t>
                      </a:r>
                      <a:r>
                        <a:rPr lang="en-GB" sz="2400" dirty="0">
                          <a:effectLst/>
                        </a:rPr>
                        <a:t> </a:t>
                      </a:r>
                      <a:r>
                        <a:rPr lang="en-GB" sz="2400" dirty="0" err="1">
                          <a:effectLst/>
                        </a:rPr>
                        <a:t>kentsel</a:t>
                      </a:r>
                      <a:r>
                        <a:rPr lang="en-GB" sz="2400" dirty="0">
                          <a:effectLst/>
                        </a:rPr>
                        <a:t> </a:t>
                      </a:r>
                      <a:r>
                        <a:rPr lang="en-GB" sz="2400" dirty="0" err="1">
                          <a:effectLst/>
                        </a:rPr>
                        <a:t>yeşil</a:t>
                      </a:r>
                      <a:r>
                        <a:rPr lang="en-GB" sz="2400" dirty="0">
                          <a:effectLst/>
                        </a:rPr>
                        <a:t> </a:t>
                      </a:r>
                      <a:r>
                        <a:rPr lang="en-GB" sz="2400" dirty="0" err="1">
                          <a:effectLst/>
                        </a:rPr>
                        <a:t>kapsama</a:t>
                      </a:r>
                      <a:r>
                        <a:rPr lang="en-GB" sz="2400" dirty="0">
                          <a:effectLst/>
                        </a:rPr>
                        <a:t> </a:t>
                      </a:r>
                      <a:r>
                        <a:rPr lang="en-GB" sz="2400" dirty="0" err="1">
                          <a:effectLst/>
                        </a:rPr>
                        <a:t>alanı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Isı</a:t>
                      </a:r>
                      <a:r>
                        <a:rPr lang="en-GB" sz="2400" dirty="0">
                          <a:effectLst/>
                        </a:rPr>
                        <a:t> </a:t>
                      </a:r>
                      <a:r>
                        <a:rPr lang="en-GB" sz="2400" dirty="0" err="1">
                          <a:effectLst/>
                        </a:rPr>
                        <a:t>ve</a:t>
                      </a:r>
                      <a:r>
                        <a:rPr lang="en-GB" sz="2400" dirty="0">
                          <a:effectLst/>
                        </a:rPr>
                        <a:t> </a:t>
                      </a:r>
                      <a:r>
                        <a:rPr lang="en-GB" sz="2400" dirty="0" err="1">
                          <a:effectLst/>
                        </a:rPr>
                        <a:t>sel</a:t>
                      </a:r>
                      <a:r>
                        <a:rPr lang="en-GB" sz="2400" dirty="0">
                          <a:effectLst/>
                        </a:rPr>
                        <a:t> </a:t>
                      </a:r>
                      <a:r>
                        <a:rPr lang="en-GB" sz="2400" dirty="0" err="1">
                          <a:effectLst/>
                        </a:rPr>
                        <a:t>azaltma</a:t>
                      </a:r>
                      <a:r>
                        <a:rPr lang="en-GB" sz="2400" dirty="0">
                          <a:effectLst/>
                        </a:rPr>
                        <a:t> </a:t>
                      </a:r>
                      <a:r>
                        <a:rPr lang="en-GB" sz="2400" dirty="0" err="1">
                          <a:effectLst/>
                        </a:rPr>
                        <a:t>için</a:t>
                      </a:r>
                      <a:r>
                        <a:rPr lang="en-GB"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Doğa</a:t>
                      </a:r>
                      <a:r>
                        <a:rPr lang="en-GB" sz="2400" dirty="0">
                          <a:effectLst/>
                        </a:rPr>
                        <a:t> </a:t>
                      </a:r>
                      <a:r>
                        <a:rPr lang="en-GB" sz="2400" dirty="0" err="1">
                          <a:effectLst/>
                        </a:rPr>
                        <a:t>temelli</a:t>
                      </a:r>
                      <a:r>
                        <a:rPr lang="en-GB" sz="2400" dirty="0">
                          <a:effectLst/>
                        </a:rPr>
                        <a:t> </a:t>
                      </a:r>
                      <a:r>
                        <a:rPr lang="en-GB" sz="2400" dirty="0" err="1">
                          <a:effectLst/>
                        </a:rPr>
                        <a:t>adaptasyonu</a:t>
                      </a:r>
                      <a:r>
                        <a:rPr lang="en-GB" sz="2400" dirty="0">
                          <a:effectLst/>
                        </a:rPr>
                        <a:t> </a:t>
                      </a:r>
                      <a:r>
                        <a:rPr lang="en-GB" sz="2400" dirty="0" err="1">
                          <a:effectLst/>
                        </a:rPr>
                        <a:t>destekler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80249008"/>
                  </a:ext>
                </a:extLst>
              </a:tr>
              <a:tr h="924533">
                <a:tc>
                  <a:txBody>
                    <a:bodyPr/>
                    <a:lstStyle/>
                    <a:p>
                      <a:pPr algn="just"/>
                      <a:r>
                        <a:rPr lang="en-GB" sz="2400" dirty="0" err="1">
                          <a:effectLst/>
                        </a:rPr>
                        <a:t>Acil</a:t>
                      </a:r>
                      <a:r>
                        <a:rPr lang="en-GB" sz="2400" dirty="0">
                          <a:effectLst/>
                        </a:rPr>
                        <a:t> durum </a:t>
                      </a:r>
                      <a:r>
                        <a:rPr lang="en-GB" sz="2400" dirty="0" err="1">
                          <a:effectLst/>
                        </a:rPr>
                        <a:t>barınaklarına</a:t>
                      </a:r>
                      <a:r>
                        <a:rPr lang="en-GB" sz="2400" dirty="0">
                          <a:effectLst/>
                        </a:rPr>
                        <a:t> </a:t>
                      </a:r>
                      <a:r>
                        <a:rPr lang="en-GB" sz="2400" dirty="0" err="1">
                          <a:effectLst/>
                        </a:rPr>
                        <a:t>veya</a:t>
                      </a:r>
                      <a:r>
                        <a:rPr lang="en-GB" sz="2400" dirty="0">
                          <a:effectLst/>
                        </a:rPr>
                        <a:t> </a:t>
                      </a:r>
                      <a:r>
                        <a:rPr lang="en-GB" sz="2400" dirty="0" err="1">
                          <a:effectLst/>
                        </a:rPr>
                        <a:t>iklim</a:t>
                      </a:r>
                      <a:r>
                        <a:rPr lang="en-GB" sz="2400" dirty="0">
                          <a:effectLst/>
                        </a:rPr>
                        <a:t> </a:t>
                      </a:r>
                      <a:r>
                        <a:rPr lang="en-GB" sz="2400" dirty="0" err="1">
                          <a:effectLst/>
                        </a:rPr>
                        <a:t>barınaklarına</a:t>
                      </a:r>
                      <a:r>
                        <a:rPr lang="en-GB" sz="2400" dirty="0">
                          <a:effectLst/>
                        </a:rPr>
                        <a:t> </a:t>
                      </a:r>
                      <a:r>
                        <a:rPr lang="en-GB" sz="2400" dirty="0" err="1">
                          <a:effectLst/>
                        </a:rPr>
                        <a:t>erişim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Aşırı</a:t>
                      </a:r>
                      <a:r>
                        <a:rPr lang="en-GB" sz="2400" dirty="0">
                          <a:effectLst/>
                        </a:rPr>
                        <a:t> </a:t>
                      </a:r>
                      <a:r>
                        <a:rPr lang="en-GB" sz="2400" dirty="0" err="1">
                          <a:effectLst/>
                        </a:rPr>
                        <a:t>hava</a:t>
                      </a:r>
                      <a:r>
                        <a:rPr lang="en-GB" sz="2400" dirty="0">
                          <a:effectLst/>
                        </a:rPr>
                        <a:t> </a:t>
                      </a:r>
                      <a:r>
                        <a:rPr lang="en-GB" sz="2400" dirty="0" err="1">
                          <a:effectLst/>
                        </a:rPr>
                        <a:t>koşullarına</a:t>
                      </a:r>
                      <a:r>
                        <a:rPr lang="en-GB" sz="2400" dirty="0">
                          <a:effectLst/>
                        </a:rPr>
                        <a:t> </a:t>
                      </a:r>
                      <a:r>
                        <a:rPr lang="en-GB" sz="2400" dirty="0" err="1">
                          <a:effectLst/>
                        </a:rPr>
                        <a:t>kentsel</a:t>
                      </a:r>
                      <a:r>
                        <a:rPr lang="en-GB" sz="2400" dirty="0">
                          <a:effectLst/>
                        </a:rPr>
                        <a:t> </a:t>
                      </a:r>
                      <a:r>
                        <a:rPr lang="en-GB" sz="2400" dirty="0" err="1">
                          <a:effectLst/>
                        </a:rPr>
                        <a:t>müdahalenin</a:t>
                      </a:r>
                      <a:r>
                        <a:rPr lang="en-GB" sz="2400" dirty="0">
                          <a:effectLst/>
                        </a:rPr>
                        <a:t> </a:t>
                      </a:r>
                      <a:r>
                        <a:rPr lang="en-GB" sz="2400" dirty="0" err="1">
                          <a:effectLst/>
                        </a:rPr>
                        <a:t>anahtarı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err="1">
                          <a:effectLst/>
                        </a:rPr>
                        <a:t>Özellikle</a:t>
                      </a:r>
                      <a:r>
                        <a:rPr lang="en-GB" sz="2400" dirty="0">
                          <a:effectLst/>
                        </a:rPr>
                        <a:t> </a:t>
                      </a:r>
                      <a:r>
                        <a:rPr lang="en-GB" sz="2400" dirty="0" err="1">
                          <a:effectLst/>
                        </a:rPr>
                        <a:t>düşük</a:t>
                      </a:r>
                      <a:r>
                        <a:rPr lang="en-GB" sz="2400" dirty="0">
                          <a:effectLst/>
                        </a:rPr>
                        <a:t> </a:t>
                      </a:r>
                      <a:r>
                        <a:rPr lang="en-GB" sz="2400" dirty="0" err="1">
                          <a:effectLst/>
                        </a:rPr>
                        <a:t>gelirli</a:t>
                      </a:r>
                      <a:r>
                        <a:rPr lang="en-GB" sz="2400" dirty="0">
                          <a:effectLst/>
                        </a:rPr>
                        <a:t> </a:t>
                      </a:r>
                      <a:r>
                        <a:rPr lang="en-GB" sz="2400" dirty="0" err="1">
                          <a:effectLst/>
                        </a:rPr>
                        <a:t>veya</a:t>
                      </a:r>
                      <a:r>
                        <a:rPr lang="en-GB" sz="2400" dirty="0">
                          <a:effectLst/>
                        </a:rPr>
                        <a:t> </a:t>
                      </a:r>
                      <a:r>
                        <a:rPr lang="en-GB" sz="2400" dirty="0" err="1">
                          <a:effectLst/>
                        </a:rPr>
                        <a:t>yaşlı</a:t>
                      </a:r>
                      <a:r>
                        <a:rPr lang="en-GB" sz="2400" dirty="0">
                          <a:effectLst/>
                        </a:rPr>
                        <a:t> </a:t>
                      </a:r>
                      <a:r>
                        <a:rPr lang="en-GB" sz="2400" dirty="0" err="1">
                          <a:effectLst/>
                        </a:rPr>
                        <a:t>nüfus</a:t>
                      </a:r>
                      <a:r>
                        <a:rPr lang="en-GB" sz="2400" dirty="0">
                          <a:effectLst/>
                        </a:rPr>
                        <a:t> </a:t>
                      </a:r>
                      <a:r>
                        <a:rPr lang="en-GB" sz="2400" dirty="0" err="1">
                          <a:effectLst/>
                        </a:rPr>
                        <a:t>için</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61219372"/>
                  </a:ext>
                </a:extLst>
              </a:tr>
            </a:tbl>
          </a:graphicData>
        </a:graphic>
      </p:graphicFrame>
      <p:sp>
        <p:nvSpPr>
          <p:cNvPr id="6" name="TextBox 5">
            <a:extLst>
              <a:ext uri="{FF2B5EF4-FFF2-40B4-BE49-F238E27FC236}">
                <a16:creationId xmlns:a16="http://schemas.microsoft.com/office/drawing/2014/main" id="{EAB02E02-CDF2-FB40-A3BC-478D4B3747BF}"/>
              </a:ext>
            </a:extLst>
          </p:cNvPr>
          <p:cNvSpPr txBox="1"/>
          <p:nvPr/>
        </p:nvSpPr>
        <p:spPr>
          <a:xfrm>
            <a:off x="848973" y="1577300"/>
            <a:ext cx="7643696" cy="461665"/>
          </a:xfrm>
          <a:prstGeom prst="rect">
            <a:avLst/>
          </a:prstGeom>
          <a:solidFill>
            <a:schemeClr val="accent1">
              <a:lumMod val="40000"/>
              <a:lumOff val="60000"/>
            </a:schemeClr>
          </a:solidFill>
        </p:spPr>
        <p:txBody>
          <a:bodyPr wrap="none" rtlCol="0">
            <a:spAutoFit/>
          </a:bodyPr>
          <a:lstStyle/>
          <a:p>
            <a:r>
              <a:rPr lang="en-US" sz="2400" dirty="0">
                <a:solidFill>
                  <a:schemeClr val="tx1"/>
                </a:solidFill>
                <a:latin typeface="+mn-lt"/>
              </a:rPr>
              <a:t>BM-</a:t>
            </a:r>
            <a:r>
              <a:rPr lang="en-US" sz="2400" dirty="0" err="1">
                <a:solidFill>
                  <a:schemeClr val="tx1"/>
                </a:solidFill>
                <a:latin typeface="+mn-lt"/>
              </a:rPr>
              <a:t>Habitat'ın</a:t>
            </a:r>
            <a:r>
              <a:rPr lang="en-US" sz="2400" dirty="0">
                <a:solidFill>
                  <a:schemeClr val="tx1"/>
                </a:solidFill>
                <a:latin typeface="+mn-lt"/>
              </a:rPr>
              <a:t> </a:t>
            </a:r>
            <a:r>
              <a:rPr lang="en-US" sz="2400" dirty="0" err="1">
                <a:solidFill>
                  <a:schemeClr val="tx1"/>
                </a:solidFill>
                <a:latin typeface="+mn-lt"/>
              </a:rPr>
              <a:t>kentsel</a:t>
            </a:r>
            <a:r>
              <a:rPr lang="en-US" sz="2400" dirty="0">
                <a:solidFill>
                  <a:schemeClr val="tx1"/>
                </a:solidFill>
                <a:latin typeface="+mn-lt"/>
              </a:rPr>
              <a:t> </a:t>
            </a:r>
            <a:r>
              <a:rPr lang="en-US" sz="2400" dirty="0" err="1">
                <a:solidFill>
                  <a:schemeClr val="tx1"/>
                </a:solidFill>
                <a:latin typeface="+mn-lt"/>
              </a:rPr>
              <a:t>dayanıklılık</a:t>
            </a:r>
            <a:r>
              <a:rPr lang="en-US" sz="2400" dirty="0">
                <a:solidFill>
                  <a:schemeClr val="tx1"/>
                </a:solidFill>
                <a:latin typeface="+mn-lt"/>
              </a:rPr>
              <a:t> </a:t>
            </a:r>
            <a:r>
              <a:rPr lang="en-US" sz="2400" dirty="0" err="1">
                <a:solidFill>
                  <a:schemeClr val="tx1"/>
                </a:solidFill>
                <a:latin typeface="+mn-lt"/>
              </a:rPr>
              <a:t>göstergeleri</a:t>
            </a:r>
            <a:r>
              <a:rPr lang="en-US" sz="2400" dirty="0">
                <a:solidFill>
                  <a:schemeClr val="tx1"/>
                </a:solidFill>
                <a:latin typeface="+mn-lt"/>
              </a:rPr>
              <a:t> – MCR 2030</a:t>
            </a:r>
          </a:p>
        </p:txBody>
      </p:sp>
      <p:sp>
        <p:nvSpPr>
          <p:cNvPr id="7" name="TextBox 6">
            <a:extLst>
              <a:ext uri="{FF2B5EF4-FFF2-40B4-BE49-F238E27FC236}">
                <a16:creationId xmlns:a16="http://schemas.microsoft.com/office/drawing/2014/main" id="{E76D92EC-A9B6-EA46-8CA0-0CD86AAE03C7}"/>
              </a:ext>
            </a:extLst>
          </p:cNvPr>
          <p:cNvSpPr txBox="1"/>
          <p:nvPr/>
        </p:nvSpPr>
        <p:spPr>
          <a:xfrm>
            <a:off x="931862" y="6483227"/>
            <a:ext cx="9571916" cy="369332"/>
          </a:xfrm>
          <a:prstGeom prst="rect">
            <a:avLst/>
          </a:prstGeom>
          <a:noFill/>
        </p:spPr>
        <p:txBody>
          <a:bodyPr wrap="none" rtlCol="0">
            <a:spAutoFit/>
          </a:bodyPr>
          <a:lstStyle/>
          <a:p>
            <a:r>
              <a:rPr lang="en-US" sz="1800" dirty="0"/>
              <a:t>Making Cities Resilient 2030 (MCR 2030) – see: </a:t>
            </a:r>
            <a:r>
              <a:rPr lang="en-US" sz="1800" u="sng" dirty="0">
                <a:hlinkClick r:id="rId2"/>
              </a:rPr>
              <a:t>https://mcr2030.undrr.org/who-we-are</a:t>
            </a:r>
            <a:r>
              <a:rPr lang="en-US" sz="1800" dirty="0"/>
              <a:t> </a:t>
            </a:r>
          </a:p>
        </p:txBody>
      </p:sp>
      <p:pic>
        <p:nvPicPr>
          <p:cNvPr id="3" name="Paveikslėlis 2">
            <a:extLst>
              <a:ext uri="{FF2B5EF4-FFF2-40B4-BE49-F238E27FC236}">
                <a16:creationId xmlns:a16="http://schemas.microsoft.com/office/drawing/2014/main" id="{9855A232-DD65-47C3-7F92-B826000A1648}"/>
              </a:ext>
            </a:extLst>
          </p:cNvPr>
          <p:cNvPicPr>
            <a:picLocks noChangeAspect="1"/>
          </p:cNvPicPr>
          <p:nvPr/>
        </p:nvPicPr>
        <p:blipFill>
          <a:blip r:embed="rId3"/>
          <a:stretch>
            <a:fillRect/>
          </a:stretch>
        </p:blipFill>
        <p:spPr>
          <a:xfrm>
            <a:off x="4990453" y="59140"/>
            <a:ext cx="2604007" cy="937884"/>
          </a:xfrm>
          <a:prstGeom prst="rect">
            <a:avLst/>
          </a:prstGeom>
        </p:spPr>
      </p:pic>
    </p:spTree>
    <p:extLst>
      <p:ext uri="{BB962C8B-B14F-4D97-AF65-F5344CB8AC3E}">
        <p14:creationId xmlns:p14="http://schemas.microsoft.com/office/powerpoint/2010/main" val="402902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8E1066-D907-204F-A2EA-C576F0CBC018}"/>
              </a:ext>
            </a:extLst>
          </p:cNvPr>
          <p:cNvSpPr txBox="1">
            <a:spLocks/>
          </p:cNvSpPr>
          <p:nvPr/>
        </p:nvSpPr>
        <p:spPr>
          <a:xfrm>
            <a:off x="673147" y="809426"/>
            <a:ext cx="11185338" cy="646331"/>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hangingPunct="0"/>
            <a:r>
              <a:rPr lang="en-US" sz="4000" b="0" dirty="0"/>
              <a:t>Ana </a:t>
            </a:r>
            <a:r>
              <a:rPr lang="en-US" sz="4000" b="0" dirty="0" err="1"/>
              <a:t>iklim</a:t>
            </a:r>
            <a:r>
              <a:rPr lang="en-US" sz="4000" b="0" dirty="0"/>
              <a:t> </a:t>
            </a:r>
            <a:r>
              <a:rPr lang="en-US" sz="4000" b="0" dirty="0" err="1"/>
              <a:t>tehlikelerine</a:t>
            </a:r>
            <a:r>
              <a:rPr lang="en-US" sz="4000" b="0" dirty="0"/>
              <a:t> </a:t>
            </a:r>
            <a:r>
              <a:rPr lang="en-US" sz="4000" b="0" dirty="0" err="1"/>
              <a:t>yanıt</a:t>
            </a:r>
            <a:r>
              <a:rPr lang="en-US" sz="4000" b="0" dirty="0"/>
              <a:t> </a:t>
            </a:r>
            <a:r>
              <a:rPr lang="en-US" sz="4000" b="0" dirty="0" err="1"/>
              <a:t>vermek</a:t>
            </a:r>
            <a:r>
              <a:rPr lang="en-US" sz="4000" b="0" dirty="0"/>
              <a:t> </a:t>
            </a:r>
            <a:r>
              <a:rPr lang="en-US" sz="4000" b="0" dirty="0" err="1"/>
              <a:t>için</a:t>
            </a:r>
            <a:r>
              <a:rPr lang="en-US" sz="4000" b="0" dirty="0"/>
              <a:t> </a:t>
            </a:r>
            <a:r>
              <a:rPr lang="en-US" sz="4000" b="0" dirty="0" err="1"/>
              <a:t>NbS</a:t>
            </a:r>
            <a:r>
              <a:rPr lang="en-US" sz="4000" b="0" dirty="0"/>
              <a:t> </a:t>
            </a:r>
            <a:r>
              <a:rPr lang="en-US" sz="4000" b="0" dirty="0" err="1"/>
              <a:t>türleri</a:t>
            </a:r>
            <a:endParaRPr lang="en-US" sz="4000" b="0" dirty="0"/>
          </a:p>
        </p:txBody>
      </p:sp>
      <p:sp>
        <p:nvSpPr>
          <p:cNvPr id="5" name="TextBox 4">
            <a:extLst>
              <a:ext uri="{FF2B5EF4-FFF2-40B4-BE49-F238E27FC236}">
                <a16:creationId xmlns:a16="http://schemas.microsoft.com/office/drawing/2014/main" id="{0208985A-E70B-BC4A-B314-8C2E14099187}"/>
              </a:ext>
            </a:extLst>
          </p:cNvPr>
          <p:cNvSpPr txBox="1"/>
          <p:nvPr/>
        </p:nvSpPr>
        <p:spPr>
          <a:xfrm>
            <a:off x="9856118" y="4953000"/>
            <a:ext cx="2332520" cy="954107"/>
          </a:xfrm>
          <a:prstGeom prst="rect">
            <a:avLst/>
          </a:prstGeom>
          <a:noFill/>
        </p:spPr>
        <p:txBody>
          <a:bodyPr wrap="square" rtlCol="0">
            <a:spAutoFit/>
          </a:bodyPr>
          <a:lstStyle/>
          <a:p>
            <a:r>
              <a:rPr lang="en-US" sz="2800" i="1" dirty="0">
                <a:solidFill>
                  <a:srgbClr val="0070C0"/>
                </a:solidFill>
              </a:rPr>
              <a:t>... </a:t>
            </a:r>
            <a:r>
              <a:rPr lang="en-US" sz="2800" i="1" dirty="0" err="1">
                <a:solidFill>
                  <a:srgbClr val="0070C0"/>
                </a:solidFill>
              </a:rPr>
              <a:t>Ve</a:t>
            </a:r>
            <a:r>
              <a:rPr lang="en-US" sz="2800" i="1" dirty="0">
                <a:solidFill>
                  <a:srgbClr val="0070C0"/>
                </a:solidFill>
              </a:rPr>
              <a:t> </a:t>
            </a:r>
            <a:r>
              <a:rPr lang="en-US" sz="2800" i="1" dirty="0" err="1">
                <a:solidFill>
                  <a:srgbClr val="0070C0"/>
                </a:solidFill>
              </a:rPr>
              <a:t>en</a:t>
            </a:r>
            <a:r>
              <a:rPr lang="en-US" sz="2800" i="1" dirty="0">
                <a:solidFill>
                  <a:srgbClr val="0070C0"/>
                </a:solidFill>
              </a:rPr>
              <a:t> </a:t>
            </a:r>
            <a:r>
              <a:rPr lang="en-US" sz="2800" i="1" dirty="0" err="1">
                <a:solidFill>
                  <a:srgbClr val="0070C0"/>
                </a:solidFill>
              </a:rPr>
              <a:t>önemlisi</a:t>
            </a:r>
            <a:r>
              <a:rPr lang="en-US" sz="2800" i="1" dirty="0">
                <a:solidFill>
                  <a:srgbClr val="0070C0"/>
                </a:solidFill>
              </a:rPr>
              <a:t>...</a:t>
            </a:r>
          </a:p>
        </p:txBody>
      </p:sp>
      <p:pic>
        <p:nvPicPr>
          <p:cNvPr id="6" name="Picture 5">
            <a:extLst>
              <a:ext uri="{FF2B5EF4-FFF2-40B4-BE49-F238E27FC236}">
                <a16:creationId xmlns:a16="http://schemas.microsoft.com/office/drawing/2014/main" id="{F35FEB96-9CE8-1444-A4F4-1B00B5FB6ECE}"/>
              </a:ext>
            </a:extLst>
          </p:cNvPr>
          <p:cNvPicPr>
            <a:picLocks noChangeAspect="1"/>
          </p:cNvPicPr>
          <p:nvPr/>
        </p:nvPicPr>
        <p:blipFill>
          <a:blip r:embed="rId3"/>
          <a:stretch>
            <a:fillRect/>
          </a:stretch>
        </p:blipFill>
        <p:spPr>
          <a:xfrm>
            <a:off x="9856118" y="1807844"/>
            <a:ext cx="2002367" cy="1850050"/>
          </a:xfrm>
          <a:prstGeom prst="rect">
            <a:avLst/>
          </a:prstGeom>
        </p:spPr>
      </p:pic>
      <p:pic>
        <p:nvPicPr>
          <p:cNvPr id="3" name="Paveikslėlis 2">
            <a:extLst>
              <a:ext uri="{FF2B5EF4-FFF2-40B4-BE49-F238E27FC236}">
                <a16:creationId xmlns:a16="http://schemas.microsoft.com/office/drawing/2014/main" id="{D29B3A77-D0EA-752C-C078-36BF66C910FF}"/>
              </a:ext>
            </a:extLst>
          </p:cNvPr>
          <p:cNvPicPr>
            <a:picLocks noChangeAspect="1"/>
          </p:cNvPicPr>
          <p:nvPr/>
        </p:nvPicPr>
        <p:blipFill>
          <a:blip r:embed="rId4"/>
          <a:stretch>
            <a:fillRect/>
          </a:stretch>
        </p:blipFill>
        <p:spPr>
          <a:xfrm>
            <a:off x="9760318" y="-47409"/>
            <a:ext cx="2524120" cy="909111"/>
          </a:xfrm>
          <a:prstGeom prst="rect">
            <a:avLst/>
          </a:prstGeom>
        </p:spPr>
      </p:pic>
      <p:pic>
        <p:nvPicPr>
          <p:cNvPr id="8" name="Resim 7" descr="metin, yazı tipi, sayı, numara, ekran görüntüsü içeren bir resim&#10;&#10;Açıklama otomatik olarak oluşturuldu">
            <a:extLst>
              <a:ext uri="{FF2B5EF4-FFF2-40B4-BE49-F238E27FC236}">
                <a16:creationId xmlns:a16="http://schemas.microsoft.com/office/drawing/2014/main" id="{63C8428C-B90B-AF0C-2E24-7311A26B6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146" y="1659578"/>
            <a:ext cx="9205799" cy="5198422"/>
          </a:xfrm>
          <a:prstGeom prst="rect">
            <a:avLst/>
          </a:prstGeom>
        </p:spPr>
      </p:pic>
    </p:spTree>
    <p:extLst>
      <p:ext uri="{BB962C8B-B14F-4D97-AF65-F5344CB8AC3E}">
        <p14:creationId xmlns:p14="http://schemas.microsoft.com/office/powerpoint/2010/main" val="45799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BC166A-ABCA-6E4F-BE88-02E26F87CF0B}"/>
              </a:ext>
            </a:extLst>
          </p:cNvPr>
          <p:cNvGraphicFramePr>
            <a:graphicFrameLocks noGrp="1"/>
          </p:cNvGraphicFramePr>
          <p:nvPr>
            <p:extLst>
              <p:ext uri="{D42A27DB-BD31-4B8C-83A1-F6EECF244321}">
                <p14:modId xmlns:p14="http://schemas.microsoft.com/office/powerpoint/2010/main" val="2838848258"/>
              </p:ext>
            </p:extLst>
          </p:nvPr>
        </p:nvGraphicFramePr>
        <p:xfrm>
          <a:off x="0" y="1447800"/>
          <a:ext cx="12192001" cy="6051128"/>
        </p:xfrm>
        <a:graphic>
          <a:graphicData uri="http://schemas.openxmlformats.org/drawingml/2006/table">
            <a:tbl>
              <a:tblPr firstRow="1" firstCol="1" bandRow="1">
                <a:tableStyleId>{5C22544A-7EE6-4342-B048-85BDC9FD1C3A}</a:tableStyleId>
              </a:tblPr>
              <a:tblGrid>
                <a:gridCol w="2438400">
                  <a:extLst>
                    <a:ext uri="{9D8B030D-6E8A-4147-A177-3AD203B41FA5}">
                      <a16:colId xmlns:a16="http://schemas.microsoft.com/office/drawing/2014/main" val="4240751271"/>
                    </a:ext>
                  </a:extLst>
                </a:gridCol>
                <a:gridCol w="2438400">
                  <a:extLst>
                    <a:ext uri="{9D8B030D-6E8A-4147-A177-3AD203B41FA5}">
                      <a16:colId xmlns:a16="http://schemas.microsoft.com/office/drawing/2014/main" val="3701495122"/>
                    </a:ext>
                  </a:extLst>
                </a:gridCol>
                <a:gridCol w="1506331">
                  <a:extLst>
                    <a:ext uri="{9D8B030D-6E8A-4147-A177-3AD203B41FA5}">
                      <a16:colId xmlns:a16="http://schemas.microsoft.com/office/drawing/2014/main" val="3981106068"/>
                    </a:ext>
                  </a:extLst>
                </a:gridCol>
                <a:gridCol w="2805043">
                  <a:extLst>
                    <a:ext uri="{9D8B030D-6E8A-4147-A177-3AD203B41FA5}">
                      <a16:colId xmlns:a16="http://schemas.microsoft.com/office/drawing/2014/main" val="2003824010"/>
                    </a:ext>
                  </a:extLst>
                </a:gridCol>
                <a:gridCol w="3003827">
                  <a:extLst>
                    <a:ext uri="{9D8B030D-6E8A-4147-A177-3AD203B41FA5}">
                      <a16:colId xmlns:a16="http://schemas.microsoft.com/office/drawing/2014/main" val="1611278006"/>
                    </a:ext>
                  </a:extLst>
                </a:gridCol>
              </a:tblGrid>
              <a:tr h="625457">
                <a:tc>
                  <a:txBody>
                    <a:bodyPr/>
                    <a:lstStyle/>
                    <a:p>
                      <a:pPr algn="just">
                        <a:spcAft>
                          <a:spcPts val="0"/>
                        </a:spcAft>
                      </a:pPr>
                      <a:r>
                        <a:rPr lang="en-GB" sz="2000" dirty="0" err="1">
                          <a:effectLst/>
                        </a:rPr>
                        <a:t>İklim</a:t>
                      </a:r>
                      <a:r>
                        <a:rPr lang="en-GB" sz="2000" dirty="0">
                          <a:effectLst/>
                        </a:rPr>
                        <a:t> </a:t>
                      </a:r>
                      <a:r>
                        <a:rPr lang="en-GB" sz="2000" dirty="0" err="1">
                          <a:effectLst/>
                        </a:rPr>
                        <a:t>değişikliği</a:t>
                      </a:r>
                      <a:r>
                        <a:rPr lang="en-GB" sz="2000" dirty="0">
                          <a:effectLst/>
                        </a:rPr>
                        <a:t> </a:t>
                      </a:r>
                      <a:r>
                        <a:rPr lang="en-GB" sz="2000" dirty="0" err="1">
                          <a:effectLst/>
                        </a:rPr>
                        <a:t>tehlikeleri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dirty="0" err="1">
                          <a:effectLst/>
                        </a:rPr>
                        <a:t>Etki</a:t>
                      </a:r>
                      <a:r>
                        <a:rPr lang="en-GB" sz="2000" dirty="0">
                          <a:effectLst/>
                        </a:rPr>
                        <a:t> </a:t>
                      </a:r>
                      <a:r>
                        <a:rPr lang="en-GB" sz="2000" dirty="0" err="1">
                          <a:effectLst/>
                        </a:rPr>
                        <a:t>mekanizması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dirty="0" err="1">
                          <a:effectLst/>
                        </a:rPr>
                        <a:t>Etkiler</a:t>
                      </a:r>
                      <a:r>
                        <a:rPr lang="en-GB" sz="2000" dirty="0">
                          <a:effectLst/>
                        </a:rPr>
                        <a:t> (S, E, 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dirty="0" err="1">
                          <a:effectLst/>
                        </a:rPr>
                        <a:t>Doğa</a:t>
                      </a:r>
                      <a:r>
                        <a:rPr lang="en-GB" sz="2000" dirty="0">
                          <a:effectLst/>
                        </a:rPr>
                        <a:t> </a:t>
                      </a:r>
                      <a:r>
                        <a:rPr lang="en-GB" sz="2000" dirty="0" err="1">
                          <a:effectLst/>
                        </a:rPr>
                        <a:t>Temelli</a:t>
                      </a:r>
                      <a:r>
                        <a:rPr lang="en-GB" sz="2000" dirty="0">
                          <a:effectLst/>
                        </a:rPr>
                        <a:t> </a:t>
                      </a:r>
                      <a:r>
                        <a:rPr lang="en-GB" sz="2000" dirty="0" err="1">
                          <a:effectLst/>
                        </a:rPr>
                        <a:t>Çözümler</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dirty="0" err="1">
                          <a:effectLst/>
                        </a:rPr>
                        <a:t>Alternatif</a:t>
                      </a:r>
                      <a:r>
                        <a:rPr lang="en-GB" sz="2000" dirty="0">
                          <a:effectLst/>
                        </a:rPr>
                        <a:t> "</a:t>
                      </a:r>
                      <a:r>
                        <a:rPr lang="en-GB" sz="2000" dirty="0" err="1">
                          <a:effectLst/>
                        </a:rPr>
                        <a:t>Gri</a:t>
                      </a:r>
                      <a:r>
                        <a:rPr lang="en-GB" sz="2000" dirty="0">
                          <a:effectLst/>
                        </a:rPr>
                        <a:t>" </a:t>
                      </a:r>
                      <a:r>
                        <a:rPr lang="en-GB" sz="2000" dirty="0" err="1">
                          <a:effectLst/>
                        </a:rPr>
                        <a:t>stratejiler</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18647696"/>
                  </a:ext>
                </a:extLst>
              </a:tr>
              <a:tr h="1031450">
                <a:tc rowSpan="2">
                  <a:txBody>
                    <a:bodyPr/>
                    <a:lstStyle/>
                    <a:p>
                      <a:pPr algn="just">
                        <a:spcAft>
                          <a:spcPts val="0"/>
                        </a:spcAft>
                      </a:pPr>
                      <a:r>
                        <a:rPr lang="en-GB" sz="1800" dirty="0">
                          <a:effectLst/>
                        </a:rPr>
                        <a:t>Deniz </a:t>
                      </a:r>
                      <a:r>
                        <a:rPr lang="en-GB" sz="1800" dirty="0" err="1">
                          <a:effectLst/>
                        </a:rPr>
                        <a:t>Seviyesinin</a:t>
                      </a:r>
                      <a:r>
                        <a:rPr lang="en-GB" sz="1800" dirty="0">
                          <a:effectLst/>
                        </a:rPr>
                        <a:t> </a:t>
                      </a:r>
                      <a:r>
                        <a:rPr lang="en-GB" sz="1800" dirty="0" err="1">
                          <a:effectLst/>
                        </a:rPr>
                        <a:t>Yükselmesi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Tuzlu</a:t>
                      </a:r>
                      <a:r>
                        <a:rPr lang="en-GB" sz="1800" dirty="0">
                          <a:effectLst/>
                        </a:rPr>
                        <a:t> </a:t>
                      </a:r>
                      <a:r>
                        <a:rPr lang="en-GB" sz="1800" dirty="0" err="1">
                          <a:effectLst/>
                        </a:rPr>
                        <a:t>su</a:t>
                      </a:r>
                      <a:r>
                        <a:rPr lang="en-GB" sz="1800" dirty="0">
                          <a:effectLst/>
                        </a:rPr>
                        <a:t> </a:t>
                      </a:r>
                      <a:r>
                        <a:rPr lang="en-GB" sz="1800" dirty="0" err="1">
                          <a:effectLst/>
                        </a:rPr>
                        <a:t>girişi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S, E</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Yok (</a:t>
                      </a:r>
                      <a:r>
                        <a:rPr lang="en-GB" sz="1800" dirty="0" err="1">
                          <a:effectLst/>
                        </a:rPr>
                        <a:t>geri</a:t>
                      </a:r>
                      <a:r>
                        <a:rPr lang="en-GB" sz="1800" dirty="0">
                          <a:effectLst/>
                        </a:rPr>
                        <a:t> </a:t>
                      </a:r>
                      <a:r>
                        <a:rPr lang="en-GB" sz="1800" dirty="0" err="1">
                          <a:effectLst/>
                        </a:rPr>
                        <a:t>çekilme</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Alternatif</a:t>
                      </a:r>
                      <a:r>
                        <a:rPr lang="en-GB" sz="1800" dirty="0">
                          <a:effectLst/>
                        </a:rPr>
                        <a:t> </a:t>
                      </a:r>
                      <a:r>
                        <a:rPr lang="en-GB" sz="1800" dirty="0" err="1">
                          <a:effectLst/>
                        </a:rPr>
                        <a:t>su</a:t>
                      </a:r>
                      <a:r>
                        <a:rPr lang="en-GB" sz="1800" dirty="0">
                          <a:effectLst/>
                        </a:rPr>
                        <a:t> </a:t>
                      </a:r>
                      <a:r>
                        <a:rPr lang="en-GB" sz="1800" dirty="0" err="1">
                          <a:effectLst/>
                        </a:rPr>
                        <a:t>kaynakları</a:t>
                      </a:r>
                      <a:r>
                        <a:rPr lang="en-GB" sz="1800" dirty="0">
                          <a:effectLst/>
                        </a:rPr>
                        <a:t>;
</a:t>
                      </a:r>
                      <a:r>
                        <a:rPr lang="en-GB" sz="1800" dirty="0" err="1">
                          <a:effectLst/>
                        </a:rPr>
                        <a:t>tuzdan</a:t>
                      </a:r>
                      <a:r>
                        <a:rPr lang="en-GB" sz="1800" dirty="0">
                          <a:effectLst/>
                        </a:rPr>
                        <a:t> </a:t>
                      </a:r>
                      <a:r>
                        <a:rPr lang="en-GB" sz="1800" dirty="0" err="1">
                          <a:effectLst/>
                        </a:rPr>
                        <a:t>arındırma</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72251353"/>
                  </a:ext>
                </a:extLst>
              </a:tr>
              <a:tr h="106326">
                <a:tc vMerge="1">
                  <a:txBody>
                    <a:bodyPr/>
                    <a:lstStyle/>
                    <a:p>
                      <a:endParaRPr lang="en-US"/>
                    </a:p>
                  </a:txBody>
                  <a:tcPr/>
                </a:tc>
                <a:tc>
                  <a:txBody>
                    <a:bodyPr/>
                    <a:lstStyle/>
                    <a:p>
                      <a:pPr algn="just">
                        <a:spcAft>
                          <a:spcPts val="0"/>
                        </a:spcAft>
                      </a:pPr>
                      <a:r>
                        <a:rPr lang="en-GB" sz="1800" dirty="0" err="1">
                          <a:effectLst/>
                        </a:rPr>
                        <a:t>Gelgit</a:t>
                      </a:r>
                      <a:r>
                        <a:rPr lang="en-GB" sz="1800" dirty="0">
                          <a:effectLst/>
                        </a:rPr>
                        <a:t> </a:t>
                      </a:r>
                      <a:r>
                        <a:rPr lang="en-GB" sz="1800" dirty="0" err="1">
                          <a:effectLst/>
                        </a:rPr>
                        <a:t>su</a:t>
                      </a:r>
                      <a:r>
                        <a:rPr lang="en-GB" sz="1800" dirty="0">
                          <a:effectLst/>
                        </a:rPr>
                        <a:t> </a:t>
                      </a:r>
                      <a:r>
                        <a:rPr lang="en-GB" sz="1800" dirty="0" err="1">
                          <a:effectLst/>
                        </a:rPr>
                        <a:t>baskını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None (retreat)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dirty="0">
                          <a:effectLst/>
                        </a:rPr>
                        <a:t>Deniz </a:t>
                      </a:r>
                      <a:r>
                        <a:rPr lang="en-GB" sz="1800" dirty="0" err="1">
                          <a:effectLst/>
                        </a:rPr>
                        <a:t>kapıları</a:t>
                      </a:r>
                      <a:r>
                        <a:rPr lang="en-GB" sz="1800" dirty="0">
                          <a:effectLst/>
                        </a:rPr>
                        <a:t>, </a:t>
                      </a:r>
                      <a:r>
                        <a:rPr lang="en-GB" sz="1800" dirty="0" err="1">
                          <a:effectLst/>
                        </a:rPr>
                        <a:t>bentler</a:t>
                      </a:r>
                      <a:r>
                        <a:rPr lang="en-GB" sz="1800" dirty="0">
                          <a:effectLst/>
                        </a:rPr>
                        <a:t>, </a:t>
                      </a:r>
                      <a:r>
                        <a:rPr lang="en-GB" sz="1800" dirty="0" err="1">
                          <a:effectLst/>
                        </a:rPr>
                        <a:t>pompalar</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51423140"/>
                  </a:ext>
                </a:extLst>
              </a:tr>
              <a:tr h="281455">
                <a:tc rowSpan="2">
                  <a:txBody>
                    <a:bodyPr/>
                    <a:lstStyle/>
                    <a:p>
                      <a:pPr algn="just">
                        <a:spcAft>
                          <a:spcPts val="0"/>
                        </a:spcAft>
                      </a:pPr>
                      <a:r>
                        <a:rPr lang="en-GB" sz="1800" dirty="0" err="1">
                          <a:effectLst/>
                        </a:rPr>
                        <a:t>Kıyı</a:t>
                      </a:r>
                      <a:r>
                        <a:rPr lang="en-GB" sz="1800" dirty="0">
                          <a:effectLst/>
                        </a:rPr>
                        <a:t> </a:t>
                      </a:r>
                      <a:r>
                        <a:rPr lang="en-GB" sz="1800" dirty="0" err="1">
                          <a:effectLst/>
                        </a:rPr>
                        <a:t>Fırtınaları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Deniz </a:t>
                      </a:r>
                      <a:r>
                        <a:rPr lang="en-GB" sz="1800" dirty="0" err="1">
                          <a:effectLst/>
                        </a:rPr>
                        <a:t>dalgası</a:t>
                      </a:r>
                      <a:r>
                        <a:rPr lang="en-GB" sz="1800" dirty="0">
                          <a:effectLst/>
                        </a:rPr>
                        <a:t> </a:t>
                      </a:r>
                      <a:r>
                        <a:rPr lang="en-GB" sz="1800" dirty="0" err="1">
                          <a:effectLst/>
                        </a:rPr>
                        <a:t>seli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E,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dirty="0" err="1">
                          <a:effectLst/>
                        </a:rPr>
                        <a:t>Mangrov</a:t>
                      </a:r>
                      <a:r>
                        <a:rPr lang="en-GB" sz="1800" dirty="0">
                          <a:effectLst/>
                        </a:rPr>
                        <a:t>, </a:t>
                      </a:r>
                      <a:r>
                        <a:rPr lang="en-GB" sz="1800" dirty="0" err="1">
                          <a:effectLst/>
                        </a:rPr>
                        <a:t>sulak</a:t>
                      </a:r>
                      <a:r>
                        <a:rPr lang="en-GB" sz="1800" dirty="0">
                          <a:effectLst/>
                        </a:rPr>
                        <a:t> </a:t>
                      </a:r>
                      <a:r>
                        <a:rPr lang="en-GB" sz="1800" dirty="0" err="1">
                          <a:effectLst/>
                        </a:rPr>
                        <a:t>alan</a:t>
                      </a:r>
                      <a:r>
                        <a:rPr lang="en-GB" sz="1800" dirty="0">
                          <a:effectLst/>
                        </a:rPr>
                        <a:t>, </a:t>
                      </a:r>
                      <a:r>
                        <a:rPr lang="en-GB" sz="1800" dirty="0" err="1">
                          <a:effectLst/>
                        </a:rPr>
                        <a:t>kumul</a:t>
                      </a:r>
                      <a:r>
                        <a:rPr lang="en-GB" sz="1800" dirty="0">
                          <a:effectLst/>
                        </a:rPr>
                        <a:t>, </a:t>
                      </a:r>
                      <a:r>
                        <a:rPr lang="en-GB" sz="1800" dirty="0" err="1">
                          <a:effectLst/>
                        </a:rPr>
                        <a:t>resif</a:t>
                      </a:r>
                      <a:r>
                        <a:rPr lang="en-GB" sz="1800" dirty="0">
                          <a:effectLst/>
                        </a:rPr>
                        <a:t> </a:t>
                      </a:r>
                      <a:r>
                        <a:rPr lang="en-GB" sz="1800" dirty="0" err="1">
                          <a:effectLst/>
                        </a:rPr>
                        <a:t>restorasyonu</a:t>
                      </a:r>
                      <a:r>
                        <a:rPr lang="en-GB" sz="1800" dirty="0">
                          <a:effectLst/>
                        </a:rPr>
                        <a:t> </a:t>
                      </a:r>
                      <a:r>
                        <a:rPr lang="en-GB" sz="1800" dirty="0" err="1">
                          <a:effectLst/>
                        </a:rPr>
                        <a:t>ve</a:t>
                      </a:r>
                      <a:r>
                        <a:rPr lang="en-GB" sz="1800" dirty="0">
                          <a:effectLst/>
                        </a:rPr>
                        <a:t> </a:t>
                      </a:r>
                      <a:r>
                        <a:rPr lang="en-GB" sz="1800" dirty="0" err="1">
                          <a:effectLst/>
                        </a:rPr>
                        <a:t>koruması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366680631"/>
                  </a:ext>
                </a:extLst>
              </a:tr>
              <a:tr h="562911">
                <a:tc vMerge="1">
                  <a:txBody>
                    <a:bodyPr/>
                    <a:lstStyle/>
                    <a:p>
                      <a:endParaRPr lang="en-US"/>
                    </a:p>
                  </a:txBody>
                  <a:tcPr/>
                </a:tc>
                <a:tc>
                  <a:txBody>
                    <a:bodyPr/>
                    <a:lstStyle/>
                    <a:p>
                      <a:pPr algn="just">
                        <a:spcAft>
                          <a:spcPts val="0"/>
                        </a:spcAft>
                      </a:pPr>
                      <a:r>
                        <a:rPr lang="en-GB" sz="1800" dirty="0" err="1">
                          <a:effectLst/>
                        </a:rPr>
                        <a:t>Kıyı</a:t>
                      </a:r>
                      <a:r>
                        <a:rPr lang="en-GB" sz="1800" dirty="0">
                          <a:effectLst/>
                        </a:rPr>
                        <a:t> </a:t>
                      </a:r>
                      <a:r>
                        <a:rPr lang="en-GB" sz="1800" dirty="0" err="1">
                          <a:effectLst/>
                        </a:rPr>
                        <a:t>erozyonu</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S, E, 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a:txBody>
                    <a:bodyPr/>
                    <a:lstStyle/>
                    <a:p>
                      <a:pPr algn="just">
                        <a:spcAft>
                          <a:spcPts val="0"/>
                        </a:spcAft>
                      </a:pPr>
                      <a:r>
                        <a:rPr lang="en-GB" sz="1800" dirty="0">
                          <a:effectLst/>
                        </a:rPr>
                        <a:t>Deniz </a:t>
                      </a:r>
                      <a:r>
                        <a:rPr lang="en-GB" sz="1800" dirty="0" err="1">
                          <a:effectLst/>
                        </a:rPr>
                        <a:t>duvarları</a:t>
                      </a:r>
                      <a:r>
                        <a:rPr lang="en-GB" sz="1800" dirty="0">
                          <a:effectLst/>
                        </a:rPr>
                        <a:t>, </a:t>
                      </a:r>
                      <a:r>
                        <a:rPr lang="en-GB" sz="1800" dirty="0" err="1">
                          <a:effectLst/>
                        </a:rPr>
                        <a:t>kıyı</a:t>
                      </a:r>
                      <a:r>
                        <a:rPr lang="en-GB" sz="1800" dirty="0">
                          <a:effectLst/>
                        </a:rPr>
                        <a:t> </a:t>
                      </a:r>
                      <a:r>
                        <a:rPr lang="en-GB" sz="1800" dirty="0" err="1">
                          <a:effectLst/>
                        </a:rPr>
                        <a:t>stabilizasyonu</a:t>
                      </a:r>
                      <a:r>
                        <a:rPr lang="en-GB" sz="1800" dirty="0">
                          <a:effectLst/>
                        </a:rPr>
                        <a:t>, </a:t>
                      </a:r>
                      <a:r>
                        <a:rPr lang="en-GB" sz="1800" dirty="0" err="1">
                          <a:effectLst/>
                        </a:rPr>
                        <a:t>zırhlama</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780164652"/>
                  </a:ext>
                </a:extLst>
              </a:tr>
              <a:tr h="1407277">
                <a:tc rowSpan="2">
                  <a:txBody>
                    <a:bodyPr/>
                    <a:lstStyle/>
                    <a:p>
                      <a:pPr algn="just">
                        <a:spcAft>
                          <a:spcPts val="0"/>
                        </a:spcAft>
                      </a:pPr>
                      <a:r>
                        <a:rPr lang="en-GB" sz="1800" dirty="0" err="1">
                          <a:effectLst/>
                        </a:rPr>
                        <a:t>İç</a:t>
                      </a:r>
                      <a:r>
                        <a:rPr lang="en-GB" sz="1800" dirty="0">
                          <a:effectLst/>
                        </a:rPr>
                        <a:t> </a:t>
                      </a:r>
                      <a:r>
                        <a:rPr lang="en-GB" sz="1800" dirty="0" err="1">
                          <a:effectLst/>
                        </a:rPr>
                        <a:t>fırtınalar</a:t>
                      </a:r>
                      <a:r>
                        <a:rPr lang="en-GB" sz="1800" dirty="0">
                          <a:effectLst/>
                        </a:rPr>
                        <a:t> – </a:t>
                      </a:r>
                      <a:r>
                        <a:rPr lang="en-GB" sz="1800" dirty="0" err="1">
                          <a:effectLst/>
                        </a:rPr>
                        <a:t>çoğul</a:t>
                      </a:r>
                      <a:r>
                        <a:rPr lang="en-GB" sz="1800" dirty="0">
                          <a:effectLst/>
                        </a:rPr>
                        <a:t> </a:t>
                      </a:r>
                      <a:r>
                        <a:rPr lang="en-GB" sz="1800" dirty="0" err="1">
                          <a:effectLst/>
                        </a:rPr>
                        <a:t>sel</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Yüksek</a:t>
                      </a:r>
                      <a:r>
                        <a:rPr lang="en-GB" sz="1800" dirty="0">
                          <a:effectLst/>
                        </a:rPr>
                        <a:t> </a:t>
                      </a:r>
                      <a:r>
                        <a:rPr lang="en-GB" sz="1800" dirty="0" err="1">
                          <a:effectLst/>
                        </a:rPr>
                        <a:t>akışlardan</a:t>
                      </a:r>
                      <a:r>
                        <a:rPr lang="en-GB" sz="1800" dirty="0">
                          <a:effectLst/>
                        </a:rPr>
                        <a:t> </a:t>
                      </a:r>
                      <a:r>
                        <a:rPr lang="en-GB" sz="1800" dirty="0" err="1">
                          <a:effectLst/>
                        </a:rPr>
                        <a:t>kaynaklanan</a:t>
                      </a:r>
                      <a:r>
                        <a:rPr lang="en-GB" sz="1800" dirty="0">
                          <a:effectLst/>
                        </a:rPr>
                        <a:t> </a:t>
                      </a:r>
                      <a:r>
                        <a:rPr lang="en-GB" sz="1800" dirty="0" err="1">
                          <a:effectLst/>
                        </a:rPr>
                        <a:t>hasar</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S, 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Yağmuru</a:t>
                      </a:r>
                      <a:r>
                        <a:rPr lang="en-GB" sz="1800" dirty="0">
                          <a:effectLst/>
                        </a:rPr>
                        <a:t> </a:t>
                      </a:r>
                      <a:r>
                        <a:rPr lang="en-GB" sz="1800" dirty="0" err="1">
                          <a:effectLst/>
                        </a:rPr>
                        <a:t>durdurmak</a:t>
                      </a:r>
                      <a:r>
                        <a:rPr lang="en-GB" sz="1800" dirty="0">
                          <a:effectLst/>
                        </a:rPr>
                        <a:t> </a:t>
                      </a:r>
                      <a:r>
                        <a:rPr lang="en-GB" sz="1800" dirty="0" err="1">
                          <a:effectLst/>
                        </a:rPr>
                        <a:t>için</a:t>
                      </a:r>
                      <a:r>
                        <a:rPr lang="en-GB" sz="1800" dirty="0">
                          <a:effectLst/>
                        </a:rPr>
                        <a:t> </a:t>
                      </a:r>
                      <a:r>
                        <a:rPr lang="en-GB" sz="1800" dirty="0" err="1">
                          <a:effectLst/>
                        </a:rPr>
                        <a:t>ağaç</a:t>
                      </a:r>
                      <a:r>
                        <a:rPr lang="en-GB" sz="1800" dirty="0">
                          <a:effectLst/>
                        </a:rPr>
                        <a:t> </a:t>
                      </a:r>
                      <a:r>
                        <a:rPr lang="en-GB" sz="1800" dirty="0" err="1">
                          <a:effectLst/>
                        </a:rPr>
                        <a:t>gölgelik</a:t>
                      </a:r>
                      <a:r>
                        <a:rPr lang="en-GB" sz="1800" dirty="0">
                          <a:effectLst/>
                        </a:rPr>
                        <a:t> </a:t>
                      </a:r>
                      <a:r>
                        <a:rPr lang="en-GB" sz="1800" dirty="0" err="1">
                          <a:effectLst/>
                        </a:rPr>
                        <a:t>örtüsü</a:t>
                      </a:r>
                      <a:r>
                        <a:rPr lang="en-GB" sz="1800" dirty="0">
                          <a:effectLst/>
                        </a:rPr>
                        <a:t>;
</a:t>
                      </a:r>
                      <a:r>
                        <a:rPr lang="en-GB" sz="1800" dirty="0" err="1">
                          <a:effectLst/>
                        </a:rPr>
                        <a:t>Akışları</a:t>
                      </a:r>
                      <a:r>
                        <a:rPr lang="en-GB" sz="1800" dirty="0">
                          <a:effectLst/>
                        </a:rPr>
                        <a:t> </a:t>
                      </a:r>
                      <a:r>
                        <a:rPr lang="en-GB" sz="1800" dirty="0" err="1">
                          <a:effectLst/>
                        </a:rPr>
                        <a:t>yavaşlatmak</a:t>
                      </a:r>
                      <a:r>
                        <a:rPr lang="en-GB" sz="1800" dirty="0">
                          <a:effectLst/>
                        </a:rPr>
                        <a:t> </a:t>
                      </a:r>
                      <a:r>
                        <a:rPr lang="en-GB" sz="1800" dirty="0" err="1">
                          <a:effectLst/>
                        </a:rPr>
                        <a:t>ve</a:t>
                      </a:r>
                      <a:r>
                        <a:rPr lang="en-GB" sz="1800" dirty="0">
                          <a:effectLst/>
                        </a:rPr>
                        <a:t> </a:t>
                      </a:r>
                      <a:r>
                        <a:rPr lang="en-GB" sz="1800" dirty="0" err="1">
                          <a:effectLst/>
                        </a:rPr>
                        <a:t>sızmayı</a:t>
                      </a:r>
                      <a:r>
                        <a:rPr lang="en-GB" sz="1800" dirty="0">
                          <a:effectLst/>
                        </a:rPr>
                        <a:t> </a:t>
                      </a:r>
                      <a:r>
                        <a:rPr lang="en-GB" sz="1800" dirty="0" err="1">
                          <a:effectLst/>
                        </a:rPr>
                        <a:t>teşvik</a:t>
                      </a:r>
                      <a:r>
                        <a:rPr lang="en-GB" sz="1800" dirty="0">
                          <a:effectLst/>
                        </a:rPr>
                        <a:t> </a:t>
                      </a:r>
                      <a:r>
                        <a:rPr lang="en-GB" sz="1800" dirty="0" err="1">
                          <a:effectLst/>
                        </a:rPr>
                        <a:t>etmek</a:t>
                      </a:r>
                      <a:r>
                        <a:rPr lang="en-GB" sz="1800" dirty="0">
                          <a:effectLst/>
                        </a:rPr>
                        <a:t> </a:t>
                      </a:r>
                      <a:r>
                        <a:rPr lang="en-GB" sz="1800" dirty="0" err="1">
                          <a:effectLst/>
                        </a:rPr>
                        <a:t>için</a:t>
                      </a:r>
                      <a:r>
                        <a:rPr lang="en-GB" sz="1800" dirty="0">
                          <a:effectLst/>
                        </a:rPr>
                        <a:t> </a:t>
                      </a:r>
                      <a:r>
                        <a:rPr lang="en-GB" sz="1800" dirty="0" err="1">
                          <a:effectLst/>
                        </a:rPr>
                        <a:t>yeşil</a:t>
                      </a:r>
                      <a:r>
                        <a:rPr lang="en-GB" sz="1800" dirty="0">
                          <a:effectLst/>
                        </a:rPr>
                        <a:t> </a:t>
                      </a:r>
                      <a:r>
                        <a:rPr lang="en-GB" sz="1800" dirty="0" err="1">
                          <a:effectLst/>
                        </a:rPr>
                        <a:t>altyapı</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Kanalizasyon</a:t>
                      </a:r>
                      <a:r>
                        <a:rPr lang="en-GB" sz="1800" dirty="0">
                          <a:effectLst/>
                        </a:rPr>
                        <a:t>
</a:t>
                      </a:r>
                      <a:r>
                        <a:rPr lang="en-GB" sz="1800" dirty="0" err="1">
                          <a:effectLst/>
                        </a:rPr>
                        <a:t>Fırtına</a:t>
                      </a:r>
                      <a:r>
                        <a:rPr lang="en-GB" sz="1800" dirty="0">
                          <a:effectLst/>
                        </a:rPr>
                        <a:t> </a:t>
                      </a:r>
                      <a:r>
                        <a:rPr lang="en-GB" sz="1800" dirty="0" err="1">
                          <a:effectLst/>
                        </a:rPr>
                        <a:t>drenaj</a:t>
                      </a:r>
                      <a:r>
                        <a:rPr lang="en-GB" sz="1800" dirty="0">
                          <a:effectLst/>
                        </a:rPr>
                        <a:t> </a:t>
                      </a:r>
                      <a:r>
                        <a:rPr lang="en-GB" sz="1800" dirty="0" err="1">
                          <a:effectLst/>
                        </a:rPr>
                        <a:t>kapasitesi</a:t>
                      </a:r>
                      <a:r>
                        <a:rPr lang="en-GB" sz="1800" dirty="0">
                          <a:effectLst/>
                        </a:rPr>
                        <a:t>;
</a:t>
                      </a:r>
                      <a:r>
                        <a:rPr lang="en-GB" sz="1800" dirty="0" err="1">
                          <a:effectLst/>
                        </a:rPr>
                        <a:t>Geçirgen</a:t>
                      </a:r>
                      <a:r>
                        <a:rPr lang="en-GB" sz="1800" dirty="0">
                          <a:effectLst/>
                        </a:rPr>
                        <a:t> </a:t>
                      </a:r>
                      <a:r>
                        <a:rPr lang="en-GB" sz="1800" dirty="0" err="1">
                          <a:effectLst/>
                        </a:rPr>
                        <a:t>kaldırım</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66544225"/>
                  </a:ext>
                </a:extLst>
              </a:tr>
              <a:tr h="742436">
                <a:tc vMerge="1">
                  <a:txBody>
                    <a:bodyPr/>
                    <a:lstStyle/>
                    <a:p>
                      <a:endParaRPr lang="en-US"/>
                    </a:p>
                  </a:txBody>
                  <a:tcPr/>
                </a:tc>
                <a:tc>
                  <a:txBody>
                    <a:bodyPr/>
                    <a:lstStyle/>
                    <a:p>
                      <a:pPr algn="just">
                        <a:spcAft>
                          <a:spcPts val="0"/>
                        </a:spcAft>
                      </a:pPr>
                      <a:r>
                        <a:rPr lang="en-GB" sz="1800" dirty="0" err="1">
                          <a:effectLst/>
                        </a:rPr>
                        <a:t>Su</a:t>
                      </a:r>
                      <a:r>
                        <a:rPr lang="en-GB" sz="1800" dirty="0">
                          <a:effectLst/>
                        </a:rPr>
                        <a:t> </a:t>
                      </a:r>
                      <a:r>
                        <a:rPr lang="en-GB" sz="1800" dirty="0" err="1">
                          <a:effectLst/>
                        </a:rPr>
                        <a:t>baskını</a:t>
                      </a:r>
                      <a:r>
                        <a:rPr lang="en-GB" sz="1800" dirty="0">
                          <a:effectLst/>
                        </a:rPr>
                        <a:t> </a:t>
                      </a:r>
                      <a:r>
                        <a:rPr lang="en-GB" sz="1800" dirty="0" err="1">
                          <a:effectLst/>
                        </a:rPr>
                        <a:t>alçak</a:t>
                      </a:r>
                      <a:r>
                        <a:rPr lang="en-GB" sz="1800" dirty="0">
                          <a:effectLst/>
                        </a:rPr>
                        <a:t> </a:t>
                      </a:r>
                      <a:r>
                        <a:rPr lang="en-GB" sz="1800" dirty="0" err="1">
                          <a:effectLst/>
                        </a:rPr>
                        <a:t>alanlar</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Sulak</a:t>
                      </a:r>
                      <a:r>
                        <a:rPr lang="en-GB" sz="1800" dirty="0">
                          <a:effectLst/>
                        </a:rPr>
                        <a:t> </a:t>
                      </a:r>
                      <a:r>
                        <a:rPr lang="en-GB" sz="1800" dirty="0" err="1">
                          <a:effectLst/>
                        </a:rPr>
                        <a:t>alan</a:t>
                      </a:r>
                      <a:r>
                        <a:rPr lang="en-GB" sz="1800" dirty="0">
                          <a:effectLst/>
                        </a:rPr>
                        <a:t> </a:t>
                      </a:r>
                      <a:r>
                        <a:rPr lang="en-GB" sz="1800" dirty="0" err="1">
                          <a:effectLst/>
                        </a:rPr>
                        <a:t>restorasyonu</a:t>
                      </a:r>
                      <a:r>
                        <a:rPr lang="en-GB" sz="1800" dirty="0">
                          <a:effectLst/>
                        </a:rPr>
                        <a:t>
</a:t>
                      </a:r>
                      <a:r>
                        <a:rPr lang="en-GB" sz="1800" dirty="0" err="1">
                          <a:effectLst/>
                        </a:rPr>
                        <a:t>Tutma</a:t>
                      </a:r>
                      <a:r>
                        <a:rPr lang="en-GB" sz="1800" dirty="0">
                          <a:effectLst/>
                        </a:rPr>
                        <a:t> </a:t>
                      </a:r>
                      <a:r>
                        <a:rPr lang="en-GB" sz="1800" dirty="0" err="1">
                          <a:effectLst/>
                        </a:rPr>
                        <a:t>havuzları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Pompalar</a:t>
                      </a:r>
                      <a:r>
                        <a:rPr lang="en-GB" sz="1800" dirty="0">
                          <a:effectLst/>
                        </a:rPr>
                        <a:t>
</a:t>
                      </a:r>
                      <a:r>
                        <a:rPr lang="en-GB" sz="1800" dirty="0" err="1">
                          <a:effectLst/>
                        </a:rPr>
                        <a:t>Geçirgen</a:t>
                      </a:r>
                      <a:r>
                        <a:rPr lang="en-GB" sz="1800" dirty="0">
                          <a:effectLst/>
                        </a:rPr>
                        <a:t> </a:t>
                      </a:r>
                      <a:r>
                        <a:rPr lang="en-GB" sz="1800" dirty="0" err="1">
                          <a:effectLst/>
                        </a:rPr>
                        <a:t>kaldırım</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02851213"/>
                  </a:ext>
                </a:extLst>
              </a:tr>
              <a:tr h="562911">
                <a:tc rowSpan="2">
                  <a:txBody>
                    <a:bodyPr/>
                    <a:lstStyle/>
                    <a:p>
                      <a:pPr algn="just">
                        <a:spcAft>
                          <a:spcPts val="0"/>
                        </a:spcAft>
                      </a:pPr>
                      <a:r>
                        <a:rPr lang="en-GB" sz="1800" dirty="0" err="1">
                          <a:effectLst/>
                        </a:rPr>
                        <a:t>Sıcak</a:t>
                      </a:r>
                      <a:r>
                        <a:rPr lang="en-GB" sz="1800" dirty="0">
                          <a:effectLst/>
                        </a:rPr>
                        <a:t> </a:t>
                      </a:r>
                      <a:r>
                        <a:rPr lang="en-GB" sz="1800" dirty="0" err="1">
                          <a:effectLst/>
                        </a:rPr>
                        <a:t>hava</a:t>
                      </a:r>
                      <a:r>
                        <a:rPr lang="en-GB" sz="1800" dirty="0">
                          <a:effectLst/>
                        </a:rPr>
                        <a:t> </a:t>
                      </a:r>
                      <a:r>
                        <a:rPr lang="en-GB" sz="1800" dirty="0" err="1">
                          <a:effectLst/>
                        </a:rPr>
                        <a:t>dalgaları</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err="1">
                          <a:effectLst/>
                        </a:rPr>
                        <a:t>Artan</a:t>
                      </a:r>
                      <a:r>
                        <a:rPr lang="en-GB" sz="1800" dirty="0">
                          <a:effectLst/>
                        </a:rPr>
                        <a:t> </a:t>
                      </a:r>
                      <a:r>
                        <a:rPr lang="en-GB" sz="1800" dirty="0" err="1">
                          <a:effectLst/>
                        </a:rPr>
                        <a:t>insan</a:t>
                      </a:r>
                      <a:r>
                        <a:rPr lang="en-GB" sz="1800" dirty="0">
                          <a:effectLst/>
                        </a:rPr>
                        <a:t> </a:t>
                      </a:r>
                      <a:r>
                        <a:rPr lang="en-GB" sz="1800" dirty="0" err="1">
                          <a:effectLst/>
                        </a:rPr>
                        <a:t>maruziyeti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dirty="0" err="1">
                          <a:effectLst/>
                        </a:rPr>
                        <a:t>Ağaç</a:t>
                      </a:r>
                      <a:r>
                        <a:rPr lang="en-GB" sz="1800" dirty="0">
                          <a:effectLst/>
                        </a:rPr>
                        <a:t> </a:t>
                      </a:r>
                      <a:r>
                        <a:rPr lang="en-GB" sz="1800" dirty="0" err="1">
                          <a:effectLst/>
                        </a:rPr>
                        <a:t>gölgelik</a:t>
                      </a:r>
                      <a:r>
                        <a:rPr lang="en-GB" sz="1800" dirty="0">
                          <a:effectLst/>
                        </a:rPr>
                        <a:t> </a:t>
                      </a:r>
                      <a:r>
                        <a:rPr lang="en-GB" sz="1800" dirty="0" err="1">
                          <a:effectLst/>
                        </a:rPr>
                        <a:t>örtüsü</a:t>
                      </a:r>
                      <a:r>
                        <a:rPr lang="en-GB" sz="1800" dirty="0">
                          <a:effectLst/>
                        </a:rPr>
                        <a:t>;
</a:t>
                      </a:r>
                      <a:r>
                        <a:rPr lang="en-GB" sz="1800" dirty="0" err="1">
                          <a:effectLst/>
                        </a:rPr>
                        <a:t>Parklar</a:t>
                      </a:r>
                      <a:r>
                        <a:rPr lang="en-GB" sz="1800" dirty="0">
                          <a:effectLst/>
                        </a:rPr>
                        <a:t> </a:t>
                      </a:r>
                      <a:r>
                        <a:rPr lang="en-GB" sz="1800" dirty="0" err="1">
                          <a:effectLst/>
                        </a:rPr>
                        <a:t>ve</a:t>
                      </a:r>
                      <a:r>
                        <a:rPr lang="en-GB" sz="1800" dirty="0">
                          <a:effectLst/>
                        </a:rPr>
                        <a:t> </a:t>
                      </a:r>
                      <a:r>
                        <a:rPr lang="en-GB" sz="1800" dirty="0" err="1">
                          <a:effectLst/>
                        </a:rPr>
                        <a:t>açık</a:t>
                      </a:r>
                      <a:r>
                        <a:rPr lang="en-GB" sz="1800" dirty="0">
                          <a:effectLst/>
                        </a:rPr>
                        <a:t> </a:t>
                      </a:r>
                      <a:r>
                        <a:rPr lang="en-GB" sz="1800" dirty="0" err="1">
                          <a:effectLst/>
                        </a:rPr>
                        <a:t>alan</a:t>
                      </a:r>
                      <a:r>
                        <a:rPr lang="en-GB" sz="1800" dirty="0">
                          <a:effectLst/>
                        </a:rPr>
                        <a:t>;
</a:t>
                      </a:r>
                      <a:r>
                        <a:rPr lang="en-GB" sz="1800" dirty="0" err="1">
                          <a:effectLst/>
                        </a:rPr>
                        <a:t>Yeşil</a:t>
                      </a:r>
                      <a:r>
                        <a:rPr lang="en-GB" sz="1800" dirty="0">
                          <a:effectLst/>
                        </a:rPr>
                        <a:t> </a:t>
                      </a:r>
                      <a:r>
                        <a:rPr lang="en-GB" sz="1800" dirty="0" err="1">
                          <a:effectLst/>
                        </a:rPr>
                        <a:t>çatılar</a:t>
                      </a:r>
                      <a:r>
                        <a:rPr lang="en-GB" sz="1800" dirty="0">
                          <a:effectLst/>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dirty="0">
                          <a:effectLst/>
                        </a:rPr>
                        <a:t>Klima, </a:t>
                      </a:r>
                      <a:r>
                        <a:rPr lang="en-GB" sz="1800" dirty="0" err="1">
                          <a:effectLst/>
                        </a:rPr>
                        <a:t>sisleme</a:t>
                      </a:r>
                      <a:r>
                        <a:rPr lang="en-GB" sz="1800" dirty="0">
                          <a:effectLst/>
                        </a:rPr>
                        <a:t> </a:t>
                      </a:r>
                      <a:r>
                        <a:rPr lang="en-GB" sz="1800" dirty="0" err="1">
                          <a:effectLst/>
                        </a:rPr>
                        <a:t>istasyonları</a:t>
                      </a:r>
                      <a:r>
                        <a:rPr lang="en-GB" sz="1800" dirty="0">
                          <a:effectLst/>
                        </a:rPr>
                        <a:t>, </a:t>
                      </a:r>
                      <a:r>
                        <a:rPr lang="en-GB" sz="1800" dirty="0" err="1">
                          <a:effectLst/>
                        </a:rPr>
                        <a:t>yüzme</a:t>
                      </a:r>
                      <a:r>
                        <a:rPr lang="en-GB" sz="1800" dirty="0">
                          <a:effectLst/>
                        </a:rPr>
                        <a:t> </a:t>
                      </a:r>
                      <a:r>
                        <a:rPr lang="en-GB" sz="1800" dirty="0" err="1">
                          <a:effectLst/>
                        </a:rPr>
                        <a:t>havuzları</a:t>
                      </a:r>
                      <a:r>
                        <a:rPr lang="en-GB" sz="1800" dirty="0">
                          <a:effectLst/>
                        </a:rPr>
                        <a:t>, </a:t>
                      </a:r>
                      <a:r>
                        <a:rPr lang="en-GB" sz="1800" dirty="0" err="1">
                          <a:effectLst/>
                        </a:rPr>
                        <a:t>açık</a:t>
                      </a:r>
                      <a:r>
                        <a:rPr lang="en-GB" sz="1800" dirty="0">
                          <a:effectLst/>
                        </a:rPr>
                        <a:t> </a:t>
                      </a:r>
                      <a:r>
                        <a:rPr lang="en-GB" sz="1800" dirty="0" err="1">
                          <a:effectLst/>
                        </a:rPr>
                        <a:t>renkli</a:t>
                      </a:r>
                      <a:r>
                        <a:rPr lang="en-GB" sz="1800" dirty="0">
                          <a:effectLst/>
                        </a:rPr>
                        <a:t> </a:t>
                      </a:r>
                      <a:r>
                        <a:rPr lang="en-GB" sz="1800" dirty="0" err="1">
                          <a:effectLst/>
                        </a:rPr>
                        <a:t>ve</a:t>
                      </a:r>
                      <a:r>
                        <a:rPr lang="en-GB" sz="1800" dirty="0">
                          <a:effectLst/>
                        </a:rPr>
                        <a:t> </a:t>
                      </a:r>
                      <a:r>
                        <a:rPr lang="en-GB" sz="1800" dirty="0" err="1">
                          <a:effectLst/>
                        </a:rPr>
                        <a:t>ısıya</a:t>
                      </a:r>
                      <a:r>
                        <a:rPr lang="en-GB" sz="1800" dirty="0">
                          <a:effectLst/>
                        </a:rPr>
                        <a:t> </a:t>
                      </a:r>
                      <a:r>
                        <a:rPr lang="en-GB" sz="1800" dirty="0" err="1">
                          <a:effectLst/>
                        </a:rPr>
                        <a:t>dayanıklı</a:t>
                      </a:r>
                      <a:r>
                        <a:rPr lang="en-GB" sz="1800" dirty="0">
                          <a:effectLst/>
                        </a:rPr>
                        <a:t> </a:t>
                      </a:r>
                      <a:r>
                        <a:rPr lang="en-GB" sz="1800" dirty="0" err="1">
                          <a:effectLst/>
                        </a:rPr>
                        <a:t>yapı</a:t>
                      </a:r>
                      <a:r>
                        <a:rPr lang="en-GB" sz="1800" dirty="0">
                          <a:effectLst/>
                        </a:rPr>
                        <a:t> </a:t>
                      </a:r>
                      <a:r>
                        <a:rPr lang="en-GB" sz="1800" dirty="0" err="1">
                          <a:effectLst/>
                        </a:rPr>
                        <a:t>malzemeleri</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07542574"/>
                  </a:ext>
                </a:extLst>
              </a:tr>
              <a:tr h="562911">
                <a:tc vMerge="1">
                  <a:txBody>
                    <a:bodyPr/>
                    <a:lstStyle/>
                    <a:p>
                      <a:endParaRPr lang="en-US"/>
                    </a:p>
                  </a:txBody>
                  <a:tcPr/>
                </a:tc>
                <a:tc>
                  <a:txBody>
                    <a:bodyPr/>
                    <a:lstStyle/>
                    <a:p>
                      <a:pPr algn="just">
                        <a:spcAft>
                          <a:spcPts val="0"/>
                        </a:spcAft>
                      </a:pPr>
                      <a:r>
                        <a:rPr lang="en-GB" sz="1800" dirty="0" err="1">
                          <a:effectLst/>
                        </a:rPr>
                        <a:t>Soğutma</a:t>
                      </a:r>
                      <a:r>
                        <a:rPr lang="en-GB" sz="1800" dirty="0">
                          <a:effectLst/>
                        </a:rPr>
                        <a:t> </a:t>
                      </a:r>
                      <a:r>
                        <a:rPr lang="en-GB" sz="1800" dirty="0" err="1">
                          <a:effectLst/>
                        </a:rPr>
                        <a:t>için</a:t>
                      </a:r>
                      <a:r>
                        <a:rPr lang="en-GB" sz="1800" dirty="0">
                          <a:effectLst/>
                        </a:rPr>
                        <a:t> </a:t>
                      </a:r>
                      <a:r>
                        <a:rPr lang="en-GB" sz="1800" dirty="0" err="1">
                          <a:effectLst/>
                        </a:rPr>
                        <a:t>artan</a:t>
                      </a:r>
                      <a:r>
                        <a:rPr lang="en-GB" sz="1800" dirty="0">
                          <a:effectLst/>
                        </a:rPr>
                        <a:t> </a:t>
                      </a:r>
                      <a:r>
                        <a:rPr lang="en-GB" sz="1800" dirty="0" err="1">
                          <a:effectLst/>
                        </a:rPr>
                        <a:t>talep</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82822374"/>
                  </a:ext>
                </a:extLst>
              </a:tr>
            </a:tbl>
          </a:graphicData>
        </a:graphic>
      </p:graphicFrame>
      <p:sp>
        <p:nvSpPr>
          <p:cNvPr id="4" name="Title 1">
            <a:extLst>
              <a:ext uri="{FF2B5EF4-FFF2-40B4-BE49-F238E27FC236}">
                <a16:creationId xmlns:a16="http://schemas.microsoft.com/office/drawing/2014/main" id="{22C2DB83-93AE-B646-8F8E-FC67F6710DB1}"/>
              </a:ext>
            </a:extLst>
          </p:cNvPr>
          <p:cNvSpPr txBox="1">
            <a:spLocks/>
          </p:cNvSpPr>
          <p:nvPr/>
        </p:nvSpPr>
        <p:spPr>
          <a:xfrm>
            <a:off x="1118053" y="801469"/>
            <a:ext cx="8828820" cy="646331"/>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hangingPunct="0"/>
            <a:r>
              <a:rPr lang="en-US" sz="4000" b="0" dirty="0">
                <a:ea typeface="+mn-ea"/>
                <a:cs typeface="+mn-cs"/>
              </a:rPr>
              <a:t>... </a:t>
            </a:r>
            <a:r>
              <a:rPr lang="en-US" sz="4000" b="0" dirty="0" err="1">
                <a:ea typeface="+mn-ea"/>
                <a:cs typeface="+mn-cs"/>
              </a:rPr>
              <a:t>NbS'yi</a:t>
            </a:r>
            <a:r>
              <a:rPr lang="en-US" sz="4000" b="0" dirty="0">
                <a:ea typeface="+mn-ea"/>
                <a:cs typeface="+mn-cs"/>
              </a:rPr>
              <a:t> </a:t>
            </a:r>
            <a:r>
              <a:rPr lang="en-US" sz="4000" b="0" dirty="0" err="1">
                <a:ea typeface="+mn-ea"/>
                <a:cs typeface="+mn-cs"/>
              </a:rPr>
              <a:t>gri</a:t>
            </a:r>
            <a:r>
              <a:rPr lang="en-US" sz="4000" b="0" dirty="0">
                <a:ea typeface="+mn-ea"/>
                <a:cs typeface="+mn-cs"/>
              </a:rPr>
              <a:t> </a:t>
            </a:r>
            <a:r>
              <a:rPr lang="en-US" sz="4000" b="0" dirty="0" err="1">
                <a:ea typeface="+mn-ea"/>
                <a:cs typeface="+mn-cs"/>
              </a:rPr>
              <a:t>stratejilerle</a:t>
            </a:r>
            <a:r>
              <a:rPr lang="en-US" sz="4000" b="0" dirty="0">
                <a:ea typeface="+mn-ea"/>
                <a:cs typeface="+mn-cs"/>
              </a:rPr>
              <a:t> </a:t>
            </a:r>
            <a:r>
              <a:rPr lang="en-US" sz="4000" b="0" dirty="0" err="1">
                <a:ea typeface="+mn-ea"/>
                <a:cs typeface="+mn-cs"/>
              </a:rPr>
              <a:t>karşılaştırmak</a:t>
            </a:r>
            <a:r>
              <a:rPr lang="en-US" sz="4000" b="0" dirty="0">
                <a:ea typeface="+mn-ea"/>
                <a:cs typeface="+mn-cs"/>
              </a:rPr>
              <a:t>...</a:t>
            </a:r>
          </a:p>
        </p:txBody>
      </p:sp>
      <p:pic>
        <p:nvPicPr>
          <p:cNvPr id="2" name="Paveikslėlis 1">
            <a:extLst>
              <a:ext uri="{FF2B5EF4-FFF2-40B4-BE49-F238E27FC236}">
                <a16:creationId xmlns:a16="http://schemas.microsoft.com/office/drawing/2014/main" id="{4A11828B-B520-8639-46F2-C1AD0A4E0526}"/>
              </a:ext>
            </a:extLst>
          </p:cNvPr>
          <p:cNvPicPr>
            <a:picLocks noChangeAspect="1"/>
          </p:cNvPicPr>
          <p:nvPr/>
        </p:nvPicPr>
        <p:blipFill>
          <a:blip r:embed="rId3"/>
          <a:stretch>
            <a:fillRect/>
          </a:stretch>
        </p:blipFill>
        <p:spPr>
          <a:xfrm>
            <a:off x="4833940" y="0"/>
            <a:ext cx="2524120" cy="909111"/>
          </a:xfrm>
          <a:prstGeom prst="rect">
            <a:avLst/>
          </a:prstGeom>
        </p:spPr>
      </p:pic>
    </p:spTree>
    <p:extLst>
      <p:ext uri="{BB962C8B-B14F-4D97-AF65-F5344CB8AC3E}">
        <p14:creationId xmlns:p14="http://schemas.microsoft.com/office/powerpoint/2010/main" val="125210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96E8-76FE-744F-B03A-EBD2B1766FEF}"/>
              </a:ext>
            </a:extLst>
          </p:cNvPr>
          <p:cNvSpPr>
            <a:spLocks noGrp="1"/>
          </p:cNvSpPr>
          <p:nvPr>
            <p:ph type="title"/>
          </p:nvPr>
        </p:nvSpPr>
        <p:spPr/>
        <p:txBody>
          <a:bodyPr/>
          <a:lstStyle/>
          <a:p>
            <a:r>
              <a:rPr lang="en-US" dirty="0"/>
              <a:t>Pratik &amp; </a:t>
            </a:r>
            <a:r>
              <a:rPr lang="en-US" dirty="0" err="1"/>
              <a:t>İpuçları</a:t>
            </a:r>
            <a:r>
              <a:rPr lang="en-US" dirty="0"/>
              <a:t> 1</a:t>
            </a:r>
          </a:p>
        </p:txBody>
      </p:sp>
      <p:sp>
        <p:nvSpPr>
          <p:cNvPr id="4" name="Text Box 32">
            <a:extLst>
              <a:ext uri="{FF2B5EF4-FFF2-40B4-BE49-F238E27FC236}">
                <a16:creationId xmlns:a16="http://schemas.microsoft.com/office/drawing/2014/main" id="{4AF15EE8-EE7A-EB4C-92CA-9ED7EE0C4559}"/>
              </a:ext>
            </a:extLst>
          </p:cNvPr>
          <p:cNvSpPr txBox="1"/>
          <p:nvPr/>
        </p:nvSpPr>
        <p:spPr>
          <a:xfrm>
            <a:off x="266700" y="1247042"/>
            <a:ext cx="6972300" cy="3559810"/>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kern="0" dirty="0">
                <a:solidFill>
                  <a:sysClr val="windowText" lastClr="000000"/>
                </a:solidFill>
                <a:latin typeface="Calibri" panose="020F0502020204030204" pitchFamily="34" charset="0"/>
                <a:ea typeface="Times New Roman" panose="02020603050405020304" pitchFamily="18" charset="0"/>
              </a:rPr>
              <a:t>KUTU 6 – ALIŞTIRMA</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zarar</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verici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olandan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başlayarak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şehri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etkileyen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tüm</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iklim</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tehlikelerinin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bir</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listesini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yapın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Tablo 3 &amp; 4'ü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kullanarak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şehrinizi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etkileyen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iklim</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tehlikelerini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ele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almak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için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daha</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uygun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olabilecek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Doğa</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Tabanlı</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Çözüm</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türünü</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altyapı</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veya</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gri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çözümleri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seçin;Tablo</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3'ü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kullanarak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her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bir</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tehlikeyi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kontrol</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etmek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için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gereken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tehlike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düzenleme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sürecini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tanımlayın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Literatüre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dayanarak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seçilen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NbS'nin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yaklaşık</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maliyet</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faydalarını</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alternatif</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bir</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gri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altyapı</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seçeneğinin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maliyet</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faydalarıyla</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karşılaştırın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hangisinin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iyi</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olduğuna</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karar</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8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verin</a:t>
            </a:r>
            <a:r>
              <a:rPr lang="en-US" sz="18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6" name="Text Box 40">
            <a:extLst>
              <a:ext uri="{FF2B5EF4-FFF2-40B4-BE49-F238E27FC236}">
                <a16:creationId xmlns:a16="http://schemas.microsoft.com/office/drawing/2014/main" id="{491F6DF9-54C5-834A-B663-AE348AFCD539}"/>
              </a:ext>
            </a:extLst>
          </p:cNvPr>
          <p:cNvSpPr txBox="1"/>
          <p:nvPr/>
        </p:nvSpPr>
        <p:spPr>
          <a:xfrm>
            <a:off x="2594345" y="4817596"/>
            <a:ext cx="9330956" cy="2040404"/>
          </a:xfrm>
          <a:prstGeom prst="rect">
            <a:avLst/>
          </a:prstGeom>
          <a:solidFill>
            <a:srgbClr val="1F497D">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ysClr val="windowText" lastClr="000000"/>
                </a:solidFill>
                <a:latin typeface="Calibri" panose="020F0502020204030204" pitchFamily="34" charset="0"/>
                <a:ea typeface="Times New Roman" panose="02020603050405020304" pitchFamily="18" charset="0"/>
              </a:rPr>
              <a:t>KUTU 7 – İPUCU</a:t>
            </a:r>
          </a:p>
          <a:p>
            <a:pPr marL="0" marR="0" lvl="0" indent="0" defTabSz="914400" eaLnBrk="1" fontAlgn="auto" latinLnBrk="0" hangingPunct="1">
              <a:lnSpc>
                <a:spcPct val="100000"/>
              </a:lnSpc>
              <a:spcBef>
                <a:spcPts val="0"/>
              </a:spcBef>
              <a:spcAft>
                <a:spcPts val="0"/>
              </a:spcAft>
              <a:buClrTx/>
              <a:buSzTx/>
              <a:buFontTx/>
              <a:buNone/>
              <a:tabLst/>
              <a:defRPr/>
            </a:pPr>
            <a:r>
              <a:rPr lang="en-US" sz="1800" b="0" kern="0" dirty="0" err="1">
                <a:solidFill>
                  <a:sysClr val="windowText" lastClr="000000"/>
                </a:solidFill>
                <a:latin typeface="Calibri" panose="020F0502020204030204" pitchFamily="34" charset="0"/>
                <a:ea typeface="Times New Roman" panose="02020603050405020304" pitchFamily="18" charset="0"/>
              </a:rPr>
              <a:t>Yeşil</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binalar</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kentsel</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yeşil</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alanlar</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parklar</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su</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yönetimi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çözümleri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mavi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altyapılar</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dahil</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olmak</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üzere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çeşitli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NbS</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çözümlerini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kapsayan</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daha</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büyük</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ölçekli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eko-bölge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geliştirme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projeleri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Veritabanında</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toplanan</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örnekler</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arasında</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İsveç'teki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Malmö'deki</a:t>
            </a:r>
            <a:r>
              <a:rPr lang="en-US" sz="1800" b="0" kern="0" dirty="0">
                <a:solidFill>
                  <a:sysClr val="windowText" lastClr="000000"/>
                </a:solidFill>
                <a:latin typeface="Calibri" panose="020F0502020204030204" pitchFamily="34" charset="0"/>
                <a:ea typeface="Times New Roman" panose="02020603050405020304" pitchFamily="18" charset="0"/>
              </a:rPr>
              <a:t> Eco City </a:t>
            </a:r>
            <a:r>
              <a:rPr lang="en-US" sz="1800" b="0" kern="0" dirty="0" err="1">
                <a:solidFill>
                  <a:sysClr val="windowText" lastClr="000000"/>
                </a:solidFill>
                <a:latin typeface="Calibri" panose="020F0502020204030204" pitchFamily="34" charset="0"/>
                <a:ea typeface="Times New Roman" panose="02020603050405020304" pitchFamily="18" charset="0"/>
              </a:rPr>
              <a:t>Augustenborg</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Stockholm'deki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Hammarby</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Sjöstad</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Fransa'nın</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Strazburg</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kentindeki</a:t>
            </a:r>
            <a:r>
              <a:rPr lang="en-US" sz="1800" b="0" kern="0" dirty="0">
                <a:solidFill>
                  <a:sysClr val="windowText" lastClr="000000"/>
                </a:solidFill>
                <a:latin typeface="Calibri" panose="020F0502020204030204" pitchFamily="34" charset="0"/>
                <a:ea typeface="Times New Roman" panose="02020603050405020304" pitchFamily="18" charset="0"/>
              </a:rPr>
              <a:t> Tuna </a:t>
            </a:r>
            <a:r>
              <a:rPr lang="en-US" sz="1800" b="0" kern="0" dirty="0" err="1">
                <a:solidFill>
                  <a:sysClr val="windowText" lastClr="000000"/>
                </a:solidFill>
                <a:latin typeface="Calibri" panose="020F0502020204030204" pitchFamily="34" charset="0"/>
                <a:ea typeface="Times New Roman" panose="02020603050405020304" pitchFamily="18" charset="0"/>
              </a:rPr>
              <a:t>Eko-Bölgesi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projesi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Birleşik</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Krallık'ın</a:t>
            </a:r>
            <a:r>
              <a:rPr lang="en-US" sz="1800" b="0" kern="0" dirty="0">
                <a:solidFill>
                  <a:sysClr val="windowText" lastClr="000000"/>
                </a:solidFill>
                <a:latin typeface="Calibri" panose="020F0502020204030204" pitchFamily="34" charset="0"/>
                <a:ea typeface="Times New Roman" panose="02020603050405020304" pitchFamily="18" charset="0"/>
              </a:rPr>
              <a:t> Bradford </a:t>
            </a:r>
            <a:r>
              <a:rPr lang="en-US" sz="1800" b="0" kern="0" dirty="0" err="1">
                <a:solidFill>
                  <a:sysClr val="windowText" lastClr="000000"/>
                </a:solidFill>
                <a:latin typeface="Calibri" panose="020F0502020204030204" pitchFamily="34" charset="0"/>
                <a:ea typeface="Times New Roman" panose="02020603050405020304" pitchFamily="18" charset="0"/>
              </a:rPr>
              <a:t>kentindeki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Yeşil</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ve</a:t>
            </a:r>
            <a:r>
              <a:rPr lang="en-US" sz="1800" b="0" kern="0" dirty="0">
                <a:solidFill>
                  <a:sysClr val="windowText" lastClr="000000"/>
                </a:solidFill>
                <a:latin typeface="Calibri" panose="020F0502020204030204" pitchFamily="34" charset="0"/>
                <a:ea typeface="Times New Roman" panose="02020603050405020304" pitchFamily="18" charset="0"/>
              </a:rPr>
              <a:t> Sürdürülebilir </a:t>
            </a:r>
            <a:r>
              <a:rPr lang="en-US" sz="1800" b="0" kern="0" dirty="0" err="1">
                <a:solidFill>
                  <a:sysClr val="windowText" lastClr="000000"/>
                </a:solidFill>
                <a:latin typeface="Calibri" panose="020F0502020204030204" pitchFamily="34" charset="0"/>
                <a:ea typeface="Times New Roman" panose="02020603050405020304" pitchFamily="18" charset="0"/>
              </a:rPr>
              <a:t>Öğrenci</a:t>
            </a:r>
            <a:r>
              <a:rPr lang="en-US" sz="1800" b="0" kern="0" dirty="0">
                <a:solidFill>
                  <a:sysClr val="windowText" lastClr="000000"/>
                </a:solidFill>
                <a:latin typeface="Calibri" panose="020F0502020204030204" pitchFamily="34" charset="0"/>
                <a:ea typeface="Times New Roman" panose="02020603050405020304" pitchFamily="18" charset="0"/>
              </a:rPr>
              <a:t> </a:t>
            </a:r>
            <a:r>
              <a:rPr lang="en-US" sz="1800" b="0" kern="0" dirty="0" err="1">
                <a:solidFill>
                  <a:sysClr val="windowText" lastClr="000000"/>
                </a:solidFill>
                <a:latin typeface="Calibri" panose="020F0502020204030204" pitchFamily="34" charset="0"/>
                <a:ea typeface="Times New Roman" panose="02020603050405020304" pitchFamily="18" charset="0"/>
              </a:rPr>
              <a:t>Köyü</a:t>
            </a:r>
            <a:r>
              <a:rPr lang="en-US" sz="1800" b="0" kern="0" dirty="0">
                <a:solidFill>
                  <a:sysClr val="windowText" lastClr="000000"/>
                </a:solidFill>
                <a:latin typeface="Calibri" panose="020F0502020204030204" pitchFamily="34" charset="0"/>
                <a:ea typeface="Times New Roman" panose="02020603050405020304" pitchFamily="18" charset="0"/>
              </a:rPr>
              <a:t>. Kaynak</a:t>
            </a:r>
            <a:r>
              <a:rPr kumimoji="0" lang="fr-FR"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fr-FR" sz="18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Almassy</a:t>
            </a:r>
            <a:r>
              <a:rPr kumimoji="0" lang="fr-FR"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D., et al., </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2018. </a:t>
            </a:r>
            <a:endParaRPr kumimoji="0" lang="en-US" sz="1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F7B34D60-8079-D294-9CC1-DD0159DEC20C}"/>
              </a:ext>
            </a:extLst>
          </p:cNvPr>
          <p:cNvPicPr>
            <a:picLocks noChangeAspect="1"/>
          </p:cNvPicPr>
          <p:nvPr/>
        </p:nvPicPr>
        <p:blipFill>
          <a:blip r:embed="rId2"/>
          <a:stretch>
            <a:fillRect/>
          </a:stretch>
        </p:blipFill>
        <p:spPr>
          <a:xfrm>
            <a:off x="5457331" y="193213"/>
            <a:ext cx="2896094" cy="1043085"/>
          </a:xfrm>
          <a:prstGeom prst="rect">
            <a:avLst/>
          </a:prstGeom>
        </p:spPr>
      </p:pic>
      <p:pic>
        <p:nvPicPr>
          <p:cNvPr id="12290" name="Picture 2" descr="Ekostaden Augustenborg and Bo01 – City of Tomorrow | use: urban sustainability exchange | metropolis">
            <a:extLst>
              <a:ext uri="{FF2B5EF4-FFF2-40B4-BE49-F238E27FC236}">
                <a16:creationId xmlns:a16="http://schemas.microsoft.com/office/drawing/2014/main" id="{F7A2FE0E-BD45-1E0A-E6E2-67674FE57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813" y="1824992"/>
            <a:ext cx="3995487" cy="220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48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96E8-76FE-744F-B03A-EBD2B1766FEF}"/>
              </a:ext>
            </a:extLst>
          </p:cNvPr>
          <p:cNvSpPr>
            <a:spLocks noGrp="1"/>
          </p:cNvSpPr>
          <p:nvPr>
            <p:ph type="title"/>
          </p:nvPr>
        </p:nvSpPr>
        <p:spPr>
          <a:xfrm>
            <a:off x="838200" y="280371"/>
            <a:ext cx="10515600" cy="1325563"/>
          </a:xfrm>
        </p:spPr>
        <p:txBody>
          <a:bodyPr/>
          <a:lstStyle/>
          <a:p>
            <a:r>
              <a:rPr lang="en-US" dirty="0"/>
              <a:t>Pratik &amp; </a:t>
            </a:r>
            <a:r>
              <a:rPr lang="en-US" dirty="0" err="1"/>
              <a:t>İpuçları</a:t>
            </a:r>
            <a:r>
              <a:rPr lang="en-US" dirty="0"/>
              <a:t> 2</a:t>
            </a:r>
          </a:p>
        </p:txBody>
      </p:sp>
      <p:sp>
        <p:nvSpPr>
          <p:cNvPr id="7" name="Text Box 9">
            <a:extLst>
              <a:ext uri="{FF2B5EF4-FFF2-40B4-BE49-F238E27FC236}">
                <a16:creationId xmlns:a16="http://schemas.microsoft.com/office/drawing/2014/main" id="{F6E48AA1-C574-4842-8B3B-E866B136A9F6}"/>
              </a:ext>
            </a:extLst>
          </p:cNvPr>
          <p:cNvSpPr txBox="1"/>
          <p:nvPr/>
        </p:nvSpPr>
        <p:spPr>
          <a:xfrm>
            <a:off x="838200" y="1690688"/>
            <a:ext cx="6186714" cy="5167312"/>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sysClr val="windowText" lastClr="000000"/>
                </a:solidFill>
                <a:latin typeface="Calibri" panose="020F0502020204030204" pitchFamily="34" charset="0"/>
                <a:ea typeface="Times New Roman" panose="02020603050405020304" pitchFamily="18" charset="0"/>
              </a:rPr>
              <a:t>KUTU 8 - UYGULAMA:</a:t>
            </a:r>
          </a:p>
          <a:p>
            <a:pPr marL="0" marR="0" lvl="0" indent="0" defTabSz="914400" eaLnBrk="1" fontAlgn="auto" latinLnBrk="0" hangingPunct="1">
              <a:lnSpc>
                <a:spcPct val="100000"/>
              </a:lnSpc>
              <a:spcBef>
                <a:spcPts val="0"/>
              </a:spcBef>
              <a:spcAft>
                <a:spcPts val="0"/>
              </a:spcAft>
              <a:buClrTx/>
              <a:buSzTx/>
              <a:buFontTx/>
              <a:buNone/>
              <a:tabLst/>
              <a:defRPr/>
            </a:pPr>
            <a:r>
              <a:rPr lang="en-US" sz="1600" b="0" kern="0" dirty="0" err="1">
                <a:solidFill>
                  <a:sysClr val="windowText" lastClr="000000"/>
                </a:solidFill>
                <a:latin typeface="Calibri" panose="020F0502020204030204" pitchFamily="34" charset="0"/>
                <a:ea typeface="Times New Roman" panose="02020603050405020304" pitchFamily="18" charset="0"/>
              </a:rPr>
              <a:t>Üç</a:t>
            </a:r>
            <a:r>
              <a:rPr lang="en-US" sz="1600" b="0" kern="0" dirty="0">
                <a:solidFill>
                  <a:sysClr val="windowText" lastClr="000000"/>
                </a:solidFill>
                <a:latin typeface="Calibri" panose="020F0502020204030204" pitchFamily="34" charset="0"/>
                <a:ea typeface="Times New Roman" panose="02020603050405020304" pitchFamily="18" charset="0"/>
              </a:rPr>
              <a:t> (3) </a:t>
            </a:r>
            <a:r>
              <a:rPr lang="en-US" sz="1600" b="0" kern="0" dirty="0" err="1">
                <a:solidFill>
                  <a:sysClr val="windowText" lastClr="000000"/>
                </a:solidFill>
                <a:latin typeface="Calibri" panose="020F0502020204030204" pitchFamily="34" charset="0"/>
                <a:ea typeface="Times New Roman" panose="02020603050405020304" pitchFamily="18" charset="0"/>
              </a:rPr>
              <a:t>faydayı</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listeleyin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sizin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ve</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şehrinizin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kentsel</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parklardan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kentsel</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göllerden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ve</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şehirdeki</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ve</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çevresindeki</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korunan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ormanlardan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alabileceğiniz</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en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önemli</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olandan</a:t>
            </a:r>
            <a:r>
              <a:rPr lang="en-US" sz="1600" b="0" kern="0" dirty="0">
                <a:solidFill>
                  <a:sysClr val="windowText" lastClr="000000"/>
                </a:solidFill>
                <a:latin typeface="Calibri" panose="020F0502020204030204" pitchFamily="34" charset="0"/>
                <a:ea typeface="Times New Roman" panose="02020603050405020304" pitchFamily="18" charset="0"/>
              </a:rPr>
              <a:t> </a:t>
            </a:r>
            <a:r>
              <a:rPr lang="en-US" sz="1600" b="0" kern="0" dirty="0" err="1">
                <a:solidFill>
                  <a:sysClr val="windowText" lastClr="000000"/>
                </a:solidFill>
                <a:latin typeface="Calibri" panose="020F0502020204030204" pitchFamily="34" charset="0"/>
                <a:ea typeface="Times New Roman" panose="02020603050405020304" pitchFamily="18" charset="0"/>
              </a:rPr>
              <a:t>başlayarak</a:t>
            </a:r>
            <a:r>
              <a:rPr lang="en-US" sz="1600" b="0" kern="0" dirty="0">
                <a:solidFill>
                  <a:sysClr val="windowText" lastClr="000000"/>
                </a:solidFill>
                <a:latin typeface="Calibri" panose="020F0502020204030204" pitchFamily="34" charset="0"/>
                <a:ea typeface="Times New Roman" panose="02020603050405020304" pitchFamily="18" charset="0"/>
              </a:rPr>
              <a:t> -Tablo 6-'ya </a:t>
            </a:r>
            <a:r>
              <a:rPr lang="en-US" sz="1600" b="0" kern="0" dirty="0" err="1">
                <a:solidFill>
                  <a:sysClr val="windowText" lastClr="000000"/>
                </a:solidFill>
                <a:latin typeface="Calibri" panose="020F0502020204030204" pitchFamily="34" charset="0"/>
                <a:ea typeface="Times New Roman" panose="02020603050405020304" pitchFamily="18" charset="0"/>
              </a:rPr>
              <a:t>bakın</a:t>
            </a:r>
            <a:r>
              <a:rPr lang="en-US" sz="1600" b="0" kern="0" dirty="0">
                <a:solidFill>
                  <a:sysClr val="windowText" lastClr="000000"/>
                </a:solidFill>
                <a:latin typeface="Calibri" panose="020F0502020204030204" pitchFamily="34" charset="0"/>
                <a:ea typeface="Times New Roman" panose="02020603050405020304" pitchFamily="18" charset="0"/>
              </a:rPr>
              <a:t>.</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Faydaları</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içerir</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i</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sağlık</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&amp;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refah</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(ii)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ör</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sıcak</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hava</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dalgası</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sel</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Peyzaj</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ve</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biyolojik</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çeşitlilik</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açısından</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ek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faydalar</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600" b="0" kern="1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ekleyin</a:t>
            </a:r>
            <a:r>
              <a:rPr lang="en-US" sz="1600" b="0" kern="1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FBE18094-1204-D141-8687-1657375B939D}"/>
              </a:ext>
            </a:extLst>
          </p:cNvPr>
          <p:cNvGraphicFramePr>
            <a:graphicFrameLocks noGrp="1"/>
          </p:cNvGraphicFramePr>
          <p:nvPr>
            <p:extLst>
              <p:ext uri="{D42A27DB-BD31-4B8C-83A1-F6EECF244321}">
                <p14:modId xmlns:p14="http://schemas.microsoft.com/office/powerpoint/2010/main" val="803603617"/>
              </p:ext>
            </p:extLst>
          </p:nvPr>
        </p:nvGraphicFramePr>
        <p:xfrm>
          <a:off x="1060494" y="3870122"/>
          <a:ext cx="5713095" cy="2773680"/>
        </p:xfrm>
        <a:graphic>
          <a:graphicData uri="http://schemas.openxmlformats.org/drawingml/2006/table">
            <a:tbl>
              <a:tblPr firstRow="1" firstCol="1" bandRow="1">
                <a:tableStyleId>{5C22544A-7EE6-4342-B048-85BDC9FD1C3A}</a:tableStyleId>
              </a:tblPr>
              <a:tblGrid>
                <a:gridCol w="1500505">
                  <a:extLst>
                    <a:ext uri="{9D8B030D-6E8A-4147-A177-3AD203B41FA5}">
                      <a16:colId xmlns:a16="http://schemas.microsoft.com/office/drawing/2014/main" val="817642337"/>
                    </a:ext>
                  </a:extLst>
                </a:gridCol>
                <a:gridCol w="1477645">
                  <a:extLst>
                    <a:ext uri="{9D8B030D-6E8A-4147-A177-3AD203B41FA5}">
                      <a16:colId xmlns:a16="http://schemas.microsoft.com/office/drawing/2014/main" val="3367660508"/>
                    </a:ext>
                  </a:extLst>
                </a:gridCol>
                <a:gridCol w="1477645">
                  <a:extLst>
                    <a:ext uri="{9D8B030D-6E8A-4147-A177-3AD203B41FA5}">
                      <a16:colId xmlns:a16="http://schemas.microsoft.com/office/drawing/2014/main" val="3045856051"/>
                    </a:ext>
                  </a:extLst>
                </a:gridCol>
                <a:gridCol w="1257300">
                  <a:extLst>
                    <a:ext uri="{9D8B030D-6E8A-4147-A177-3AD203B41FA5}">
                      <a16:colId xmlns:a16="http://schemas.microsoft.com/office/drawing/2014/main" val="3249137429"/>
                    </a:ext>
                  </a:extLst>
                </a:gridCol>
              </a:tblGrid>
              <a:tr h="0">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gridSpan="3">
                  <a:txBody>
                    <a:bodyPr/>
                    <a:lstStyle/>
                    <a:p>
                      <a:pPr>
                        <a:spcAft>
                          <a:spcPts val="0"/>
                        </a:spcAft>
                      </a:pPr>
                      <a:r>
                        <a:rPr lang="en-US" sz="1400">
                          <a:effectLst/>
                        </a:rPr>
                        <a:t>Benefits from NbS such as: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4900615"/>
                  </a:ext>
                </a:extLst>
              </a:tr>
              <a:tr h="0">
                <a:tc>
                  <a:txBody>
                    <a:bodyPr/>
                    <a:lstStyle/>
                    <a:p>
                      <a:pPr>
                        <a:spcAft>
                          <a:spcPts val="0"/>
                        </a:spcAft>
                      </a:pPr>
                      <a:r>
                        <a:rPr lang="en-US" sz="1400">
                          <a:effectLst/>
                        </a:rPr>
                        <a:t>NbS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dirty="0" err="1">
                          <a:effectLst/>
                        </a:rPr>
                        <a:t>Sağlık</a:t>
                      </a:r>
                      <a:r>
                        <a:rPr lang="en-US" sz="1400" dirty="0">
                          <a:effectLst/>
                        </a:rPr>
                        <a:t> &amp; </a:t>
                      </a:r>
                      <a:r>
                        <a:rPr lang="en-US" sz="1400" dirty="0" err="1">
                          <a:effectLst/>
                        </a:rPr>
                        <a:t>İyi</a:t>
                      </a:r>
                      <a:r>
                        <a:rPr lang="en-US" sz="1400" dirty="0">
                          <a:effectLst/>
                        </a:rPr>
                        <a:t> </a:t>
                      </a:r>
                      <a:r>
                        <a:rPr lang="en-US" sz="1400" dirty="0" err="1">
                          <a:effectLst/>
                        </a:rPr>
                        <a:t>Oluş</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err="1">
                          <a:effectLst/>
                        </a:rPr>
                        <a:t>Tehlike</a:t>
                      </a:r>
                      <a:r>
                        <a:rPr lang="en-US" sz="1400" dirty="0">
                          <a:effectLst/>
                        </a:rPr>
                        <a:t> 1'e </a:t>
                      </a:r>
                      <a:r>
                        <a:rPr lang="en-US" sz="1400" dirty="0" err="1">
                          <a:effectLst/>
                        </a:rPr>
                        <a:t>karşı</a:t>
                      </a:r>
                      <a:r>
                        <a:rPr lang="en-US" sz="1400" dirty="0">
                          <a:effectLst/>
                        </a:rPr>
                        <a:t> </a:t>
                      </a:r>
                      <a:r>
                        <a:rPr lang="en-US" sz="1400" dirty="0" err="1">
                          <a:effectLst/>
                        </a:rPr>
                        <a:t>koruma</a:t>
                      </a:r>
                      <a:r>
                        <a:rPr lang="en-US" sz="1400" dirty="0">
                          <a:effectLst/>
                        </a:rPr>
                        <a:t>: </a:t>
                      </a:r>
                      <a:r>
                        <a:rPr lang="en-US" sz="1400" dirty="0" err="1">
                          <a:effectLst/>
                        </a:rPr>
                        <a:t>örneğin</a:t>
                      </a:r>
                      <a:r>
                        <a:rPr lang="en-US" sz="1400" dirty="0">
                          <a:effectLst/>
                        </a:rPr>
                        <a:t> </a:t>
                      </a:r>
                      <a:r>
                        <a:rPr lang="en-US" sz="1400" dirty="0" err="1">
                          <a:effectLst/>
                        </a:rPr>
                        <a:t>sıcak</a:t>
                      </a:r>
                      <a:r>
                        <a:rPr lang="en-US" sz="1400" dirty="0">
                          <a:effectLst/>
                        </a:rPr>
                        <a:t> </a:t>
                      </a:r>
                      <a:r>
                        <a:rPr lang="en-US" sz="1400" dirty="0" err="1">
                          <a:effectLst/>
                        </a:rPr>
                        <a:t>hava</a:t>
                      </a:r>
                      <a:r>
                        <a:rPr lang="en-US" sz="1400" dirty="0">
                          <a:effectLst/>
                        </a:rPr>
                        <a:t> </a:t>
                      </a:r>
                      <a:r>
                        <a:rPr lang="en-US" sz="1400" dirty="0" err="1">
                          <a:effectLst/>
                        </a:rPr>
                        <a:t>dalgası</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err="1">
                          <a:effectLst/>
                        </a:rPr>
                        <a:t>Tehlike</a:t>
                      </a:r>
                      <a:r>
                        <a:rPr lang="en-US" sz="1400" dirty="0">
                          <a:effectLst/>
                        </a:rPr>
                        <a:t> 2'ye </a:t>
                      </a:r>
                      <a:r>
                        <a:rPr lang="en-US" sz="1400" dirty="0" err="1">
                          <a:effectLst/>
                        </a:rPr>
                        <a:t>karşı</a:t>
                      </a:r>
                      <a:r>
                        <a:rPr lang="en-US" sz="1400" dirty="0">
                          <a:effectLst/>
                        </a:rPr>
                        <a:t> </a:t>
                      </a:r>
                      <a:r>
                        <a:rPr lang="en-US" sz="1400" dirty="0" err="1">
                          <a:effectLst/>
                        </a:rPr>
                        <a:t>koruma</a:t>
                      </a:r>
                      <a:r>
                        <a:rPr lang="en-US" sz="1400" dirty="0">
                          <a:effectLst/>
                        </a:rPr>
                        <a:t>: </a:t>
                      </a:r>
                      <a:r>
                        <a:rPr lang="en-US" sz="1400" dirty="0" err="1">
                          <a:effectLst/>
                        </a:rPr>
                        <a:t>örneğin</a:t>
                      </a:r>
                      <a:r>
                        <a:rPr lang="en-US" sz="1400" dirty="0">
                          <a:effectLst/>
                        </a:rPr>
                        <a:t> </a:t>
                      </a:r>
                      <a:r>
                        <a:rPr lang="en-US" sz="1400" dirty="0" err="1">
                          <a:effectLst/>
                        </a:rPr>
                        <a:t>sel</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85570549"/>
                  </a:ext>
                </a:extLst>
              </a:tr>
              <a:tr h="0">
                <a:tc rowSpan="3">
                  <a:txBody>
                    <a:bodyPr/>
                    <a:lstStyle/>
                    <a:p>
                      <a:pPr>
                        <a:spcAft>
                          <a:spcPts val="0"/>
                        </a:spcAft>
                      </a:pPr>
                      <a:r>
                        <a:rPr lang="en-US" sz="1400" dirty="0">
                          <a:effectLst/>
                        </a:rPr>
                        <a:t>KENT PARKLARI </a:t>
                      </a:r>
                      <a:r>
                        <a:rPr lang="en-US" sz="1400" dirty="0" err="1">
                          <a:effectLst/>
                        </a:rPr>
                        <a:t>Yaratmak</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06255785"/>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1391994"/>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65986032"/>
                  </a:ext>
                </a:extLst>
              </a:tr>
              <a:tr h="0">
                <a:tc rowSpan="3">
                  <a:txBody>
                    <a:bodyPr/>
                    <a:lstStyle/>
                    <a:p>
                      <a:pPr>
                        <a:spcAft>
                          <a:spcPts val="0"/>
                        </a:spcAft>
                      </a:pPr>
                      <a:r>
                        <a:rPr lang="en-US" sz="1400" dirty="0">
                          <a:effectLst/>
                        </a:rPr>
                        <a:t>KENTSEL GÖLLER </a:t>
                      </a:r>
                      <a:r>
                        <a:rPr lang="en-US" sz="1400" dirty="0" err="1">
                          <a:effectLst/>
                        </a:rPr>
                        <a:t>yaratmak</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46237819"/>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80333140"/>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4503327"/>
                  </a:ext>
                </a:extLst>
              </a:tr>
              <a:tr h="0">
                <a:tc rowSpan="3">
                  <a:txBody>
                    <a:bodyPr/>
                    <a:lstStyle/>
                    <a:p>
                      <a:pPr>
                        <a:spcAft>
                          <a:spcPts val="0"/>
                        </a:spcAft>
                      </a:pPr>
                      <a:r>
                        <a:rPr lang="en-US" sz="1400" dirty="0">
                          <a:effectLst/>
                        </a:rPr>
                        <a:t>ORMANLARI </a:t>
                      </a:r>
                      <a:r>
                        <a:rPr lang="en-US" sz="1400" dirty="0" err="1">
                          <a:effectLst/>
                        </a:rPr>
                        <a:t>korumak</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3440015"/>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57164004"/>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50290094"/>
                  </a:ext>
                </a:extLst>
              </a:tr>
            </a:tbl>
          </a:graphicData>
        </a:graphic>
      </p:graphicFrame>
      <p:pic>
        <p:nvPicPr>
          <p:cNvPr id="8" name="Picture 7">
            <a:extLst>
              <a:ext uri="{FF2B5EF4-FFF2-40B4-BE49-F238E27FC236}">
                <a16:creationId xmlns:a16="http://schemas.microsoft.com/office/drawing/2014/main" id="{D698F615-5CA4-5447-B9C3-0AB894717301}"/>
              </a:ext>
            </a:extLst>
          </p:cNvPr>
          <p:cNvPicPr/>
          <p:nvPr/>
        </p:nvPicPr>
        <p:blipFill>
          <a:blip r:embed="rId3"/>
          <a:stretch>
            <a:fillRect/>
          </a:stretch>
        </p:blipFill>
        <p:spPr>
          <a:xfrm>
            <a:off x="7247208" y="1690688"/>
            <a:ext cx="4708481" cy="3403826"/>
          </a:xfrm>
          <a:prstGeom prst="rect">
            <a:avLst/>
          </a:prstGeom>
        </p:spPr>
      </p:pic>
      <p:sp>
        <p:nvSpPr>
          <p:cNvPr id="9" name="TextBox 8">
            <a:extLst>
              <a:ext uri="{FF2B5EF4-FFF2-40B4-BE49-F238E27FC236}">
                <a16:creationId xmlns:a16="http://schemas.microsoft.com/office/drawing/2014/main" id="{E3CD9328-1DE3-D446-858B-050F4E112574}"/>
              </a:ext>
            </a:extLst>
          </p:cNvPr>
          <p:cNvSpPr txBox="1"/>
          <p:nvPr/>
        </p:nvSpPr>
        <p:spPr>
          <a:xfrm>
            <a:off x="7196276" y="5256962"/>
            <a:ext cx="5129074" cy="1107996"/>
          </a:xfrm>
          <a:prstGeom prst="rect">
            <a:avLst/>
          </a:prstGeom>
          <a:noFill/>
        </p:spPr>
        <p:txBody>
          <a:bodyPr wrap="square" rtlCol="0">
            <a:spAutoFit/>
          </a:bodyPr>
          <a:lstStyle/>
          <a:p>
            <a:pPr marL="342900" indent="-342900">
              <a:buFont typeface="Arial" panose="020B0604020202020204" pitchFamily="34" charset="0"/>
              <a:buChar char="•"/>
            </a:pPr>
            <a:r>
              <a:rPr lang="en-US" b="0" dirty="0" err="1">
                <a:solidFill>
                  <a:schemeClr val="tx1"/>
                </a:solidFill>
              </a:rPr>
              <a:t>Doğa</a:t>
            </a:r>
            <a:r>
              <a:rPr lang="en-US" b="0" dirty="0">
                <a:solidFill>
                  <a:schemeClr val="tx1"/>
                </a:solidFill>
              </a:rPr>
              <a:t> </a:t>
            </a:r>
            <a:r>
              <a:rPr lang="en-US" b="0" dirty="0" err="1">
                <a:solidFill>
                  <a:schemeClr val="tx1"/>
                </a:solidFill>
              </a:rPr>
              <a:t>Temelli</a:t>
            </a:r>
            <a:r>
              <a:rPr lang="en-US" b="0" dirty="0">
                <a:solidFill>
                  <a:schemeClr val="tx1"/>
                </a:solidFill>
              </a:rPr>
              <a:t> </a:t>
            </a:r>
            <a:r>
              <a:rPr lang="en-US" b="0" dirty="0" err="1">
                <a:solidFill>
                  <a:schemeClr val="tx1"/>
                </a:solidFill>
              </a:rPr>
              <a:t>Çözümler</a:t>
            </a:r>
            <a:r>
              <a:rPr lang="en-US" b="0" dirty="0">
                <a:solidFill>
                  <a:schemeClr val="tx1"/>
                </a:solidFill>
              </a:rPr>
              <a:t> &amp; </a:t>
            </a:r>
            <a:r>
              <a:rPr lang="en-US" b="0" dirty="0" err="1">
                <a:solidFill>
                  <a:schemeClr val="tx1"/>
                </a:solidFill>
              </a:rPr>
              <a:t>SDG’ler</a:t>
            </a:r>
            <a:endParaRPr lang="en-US" b="0" dirty="0">
              <a:solidFill>
                <a:schemeClr val="tx1"/>
              </a:solidFill>
            </a:endParaRPr>
          </a:p>
          <a:p>
            <a:pPr marL="342900" indent="-342900">
              <a:buFont typeface="Arial" panose="020B0604020202020204" pitchFamily="34" charset="0"/>
              <a:buChar char="•"/>
            </a:pPr>
            <a:r>
              <a:rPr lang="en-US" b="0" dirty="0" err="1">
                <a:solidFill>
                  <a:schemeClr val="tx1"/>
                </a:solidFill>
              </a:rPr>
              <a:t>NbS</a:t>
            </a:r>
            <a:r>
              <a:rPr lang="en-US" b="0" dirty="0">
                <a:solidFill>
                  <a:schemeClr val="tx1"/>
                </a:solidFill>
              </a:rPr>
              <a:t> </a:t>
            </a:r>
            <a:r>
              <a:rPr lang="en-US" b="0" dirty="0" err="1">
                <a:solidFill>
                  <a:schemeClr val="tx1"/>
                </a:solidFill>
              </a:rPr>
              <a:t>Nasıl</a:t>
            </a:r>
            <a:r>
              <a:rPr lang="en-US" b="0" dirty="0">
                <a:solidFill>
                  <a:schemeClr val="tx1"/>
                </a:solidFill>
              </a:rPr>
              <a:t> </a:t>
            </a:r>
            <a:r>
              <a:rPr lang="en-US" b="0" dirty="0" err="1">
                <a:solidFill>
                  <a:schemeClr val="tx1"/>
                </a:solidFill>
              </a:rPr>
              <a:t>Çalışır?Steps</a:t>
            </a:r>
            <a:r>
              <a:rPr lang="en-US" b="0" dirty="0">
                <a:solidFill>
                  <a:schemeClr val="tx1"/>
                </a:solidFill>
              </a:rPr>
              <a:t> </a:t>
            </a:r>
            <a:r>
              <a:rPr lang="en-US" b="0" dirty="0" err="1">
                <a:solidFill>
                  <a:schemeClr val="tx1"/>
                </a:solidFill>
              </a:rPr>
              <a:t>NbS'yi</a:t>
            </a:r>
            <a:r>
              <a:rPr lang="en-US" b="0" dirty="0">
                <a:solidFill>
                  <a:schemeClr val="tx1"/>
                </a:solidFill>
              </a:rPr>
              <a:t> </a:t>
            </a:r>
            <a:r>
              <a:rPr lang="en-US" b="0" dirty="0" err="1">
                <a:solidFill>
                  <a:schemeClr val="tx1"/>
                </a:solidFill>
              </a:rPr>
              <a:t>şehrinizde</a:t>
            </a:r>
            <a:r>
              <a:rPr lang="en-US" b="0" dirty="0">
                <a:solidFill>
                  <a:schemeClr val="tx1"/>
                </a:solidFill>
              </a:rPr>
              <a:t> </a:t>
            </a:r>
            <a:r>
              <a:rPr lang="en-US" b="0" dirty="0" err="1">
                <a:solidFill>
                  <a:schemeClr val="tx1"/>
                </a:solidFill>
              </a:rPr>
              <a:t>uygulamak</a:t>
            </a:r>
            <a:endParaRPr lang="en-US" b="0" dirty="0">
              <a:solidFill>
                <a:schemeClr val="tx1"/>
              </a:solidFill>
            </a:endParaRPr>
          </a:p>
        </p:txBody>
      </p:sp>
      <p:pic>
        <p:nvPicPr>
          <p:cNvPr id="4" name="Paveikslėlis 3">
            <a:extLst>
              <a:ext uri="{FF2B5EF4-FFF2-40B4-BE49-F238E27FC236}">
                <a16:creationId xmlns:a16="http://schemas.microsoft.com/office/drawing/2014/main" id="{BE690B14-A340-BD87-E90A-50AC71D4692E}"/>
              </a:ext>
            </a:extLst>
          </p:cNvPr>
          <p:cNvPicPr>
            <a:picLocks noChangeAspect="1"/>
          </p:cNvPicPr>
          <p:nvPr/>
        </p:nvPicPr>
        <p:blipFill>
          <a:blip r:embed="rId4"/>
          <a:stretch>
            <a:fillRect/>
          </a:stretch>
        </p:blipFill>
        <p:spPr>
          <a:xfrm>
            <a:off x="9102088" y="0"/>
            <a:ext cx="3089912" cy="1112892"/>
          </a:xfrm>
          <a:prstGeom prst="rect">
            <a:avLst/>
          </a:prstGeom>
        </p:spPr>
      </p:pic>
    </p:spTree>
    <p:extLst>
      <p:ext uri="{BB962C8B-B14F-4D97-AF65-F5344CB8AC3E}">
        <p14:creationId xmlns:p14="http://schemas.microsoft.com/office/powerpoint/2010/main" val="342412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7C81DC-A1CF-3A4C-8171-1B0428D378A4}"/>
              </a:ext>
            </a:extLst>
          </p:cNvPr>
          <p:cNvSpPr txBox="1"/>
          <p:nvPr/>
        </p:nvSpPr>
        <p:spPr>
          <a:xfrm>
            <a:off x="898902" y="1104619"/>
            <a:ext cx="6478291" cy="1077218"/>
          </a:xfrm>
          <a:prstGeom prst="rect">
            <a:avLst/>
          </a:prstGeom>
          <a:noFill/>
        </p:spPr>
        <p:txBody>
          <a:bodyPr wrap="square" rtlCol="0">
            <a:spAutoFit/>
          </a:bodyPr>
          <a:lstStyle/>
          <a:p>
            <a:r>
              <a:rPr lang="en-US" sz="3200" dirty="0" err="1"/>
              <a:t>İklim</a:t>
            </a:r>
            <a:r>
              <a:rPr lang="en-US" sz="3200" dirty="0"/>
              <a:t> Risk </a:t>
            </a:r>
            <a:r>
              <a:rPr lang="en-US" sz="3200" dirty="0" err="1"/>
              <a:t>Analizi</a:t>
            </a:r>
            <a:r>
              <a:rPr lang="en-US" sz="3200" dirty="0"/>
              <a:t> (CRA) &amp; </a:t>
            </a:r>
            <a:r>
              <a:rPr lang="en-US" sz="3200" dirty="0" err="1"/>
              <a:t>Uyum</a:t>
            </a:r>
            <a:r>
              <a:rPr lang="en-US" sz="3200" dirty="0"/>
              <a:t> </a:t>
            </a:r>
            <a:r>
              <a:rPr lang="en-US" sz="3200" dirty="0" err="1"/>
              <a:t>seçenekleri</a:t>
            </a:r>
            <a:r>
              <a:rPr lang="en-US" sz="3200" dirty="0"/>
              <a:t> (</a:t>
            </a:r>
            <a:r>
              <a:rPr lang="en-US" sz="3200" dirty="0" err="1"/>
              <a:t>NbS</a:t>
            </a:r>
            <a:r>
              <a:rPr lang="en-US" sz="3200" dirty="0"/>
              <a:t> </a:t>
            </a:r>
            <a:r>
              <a:rPr lang="en-US" sz="3200" dirty="0" err="1"/>
              <a:t>dahil</a:t>
            </a:r>
            <a:r>
              <a:rPr lang="en-US" sz="3200" dirty="0"/>
              <a:t>)</a:t>
            </a:r>
          </a:p>
        </p:txBody>
      </p:sp>
      <p:sp>
        <p:nvSpPr>
          <p:cNvPr id="5" name="TextBox 4">
            <a:extLst>
              <a:ext uri="{FF2B5EF4-FFF2-40B4-BE49-F238E27FC236}">
                <a16:creationId xmlns:a16="http://schemas.microsoft.com/office/drawing/2014/main" id="{F054A54C-5E0F-D94C-8784-00C30B932202}"/>
              </a:ext>
            </a:extLst>
          </p:cNvPr>
          <p:cNvSpPr txBox="1"/>
          <p:nvPr/>
        </p:nvSpPr>
        <p:spPr>
          <a:xfrm>
            <a:off x="8172294" y="3753928"/>
            <a:ext cx="3921732" cy="1661993"/>
          </a:xfrm>
          <a:prstGeom prst="rect">
            <a:avLst/>
          </a:prstGeom>
          <a:noFill/>
        </p:spPr>
        <p:txBody>
          <a:bodyPr wrap="square" rtlCol="0">
            <a:spAutoFit/>
          </a:bodyPr>
          <a:lstStyle/>
          <a:p>
            <a:r>
              <a:rPr lang="en-US" dirty="0" err="1"/>
              <a:t>Uyarlama</a:t>
            </a:r>
            <a:r>
              <a:rPr lang="en-US" dirty="0"/>
              <a:t> </a:t>
            </a:r>
            <a:r>
              <a:rPr lang="en-US" dirty="0" err="1"/>
              <a:t>seçenekleri</a:t>
            </a:r>
            <a:r>
              <a:rPr lang="en-US" dirty="0"/>
              <a:t>:</a:t>
            </a:r>
          </a:p>
          <a:p>
            <a:endParaRPr lang="en-US" sz="2000" dirty="0"/>
          </a:p>
          <a:p>
            <a:r>
              <a:rPr lang="en-US" sz="2000" dirty="0" err="1"/>
              <a:t>Altyapı</a:t>
            </a:r>
            <a:r>
              <a:rPr lang="en-US" sz="2000" dirty="0"/>
              <a:t>
</a:t>
            </a:r>
            <a:r>
              <a:rPr lang="en-US" sz="2000" dirty="0" err="1"/>
              <a:t>Doğa</a:t>
            </a:r>
            <a:r>
              <a:rPr lang="en-US" sz="2000" dirty="0"/>
              <a:t> </a:t>
            </a:r>
            <a:r>
              <a:rPr lang="en-US" sz="2000" dirty="0" err="1"/>
              <a:t>Temelli</a:t>
            </a:r>
            <a:r>
              <a:rPr lang="en-US" sz="2000" dirty="0"/>
              <a:t> </a:t>
            </a:r>
            <a:r>
              <a:rPr lang="en-US" sz="2000" dirty="0" err="1"/>
              <a:t>Çözümler</a:t>
            </a:r>
            <a:r>
              <a:rPr lang="en-US" sz="2000" dirty="0"/>
              <a:t>
</a:t>
            </a:r>
            <a:r>
              <a:rPr lang="en-US" sz="2000" dirty="0" err="1"/>
              <a:t>Hibrit</a:t>
            </a:r>
            <a:r>
              <a:rPr lang="en-US" sz="2000" dirty="0"/>
              <a:t> </a:t>
            </a:r>
            <a:r>
              <a:rPr lang="en-US" sz="2000" dirty="0" err="1"/>
              <a:t>çözümler</a:t>
            </a:r>
            <a:endParaRPr lang="en-US" sz="2000" dirty="0"/>
          </a:p>
        </p:txBody>
      </p:sp>
      <p:pic>
        <p:nvPicPr>
          <p:cNvPr id="8" name="Picture 7">
            <a:extLst>
              <a:ext uri="{FF2B5EF4-FFF2-40B4-BE49-F238E27FC236}">
                <a16:creationId xmlns:a16="http://schemas.microsoft.com/office/drawing/2014/main" id="{56642FF6-E66A-D346-8B5D-1C754FF57C01}"/>
              </a:ext>
            </a:extLst>
          </p:cNvPr>
          <p:cNvPicPr>
            <a:picLocks noChangeAspect="1"/>
          </p:cNvPicPr>
          <p:nvPr/>
        </p:nvPicPr>
        <p:blipFill>
          <a:blip r:embed="rId3"/>
          <a:stretch>
            <a:fillRect/>
          </a:stretch>
        </p:blipFill>
        <p:spPr>
          <a:xfrm>
            <a:off x="285615" y="2168392"/>
            <a:ext cx="7715385" cy="4556068"/>
          </a:xfrm>
          <a:prstGeom prst="rect">
            <a:avLst/>
          </a:prstGeom>
        </p:spPr>
      </p:pic>
      <p:sp>
        <p:nvSpPr>
          <p:cNvPr id="9" name="TextBox 8">
            <a:extLst>
              <a:ext uri="{FF2B5EF4-FFF2-40B4-BE49-F238E27FC236}">
                <a16:creationId xmlns:a16="http://schemas.microsoft.com/office/drawing/2014/main" id="{B6F2DCC0-7535-0A4C-A656-785CC45D52ED}"/>
              </a:ext>
            </a:extLst>
          </p:cNvPr>
          <p:cNvSpPr txBox="1"/>
          <p:nvPr/>
        </p:nvSpPr>
        <p:spPr>
          <a:xfrm>
            <a:off x="8103795" y="1335451"/>
            <a:ext cx="3990231" cy="1785104"/>
          </a:xfrm>
          <a:prstGeom prst="rect">
            <a:avLst/>
          </a:prstGeom>
          <a:noFill/>
        </p:spPr>
        <p:txBody>
          <a:bodyPr wrap="square" rtlCol="0">
            <a:spAutoFit/>
          </a:bodyPr>
          <a:lstStyle/>
          <a:p>
            <a:r>
              <a:rPr lang="en-US" dirty="0" err="1"/>
              <a:t>Uyum</a:t>
            </a:r>
            <a:r>
              <a:rPr lang="en-US" dirty="0"/>
              <a:t> </a:t>
            </a:r>
            <a:r>
              <a:rPr lang="en-US" dirty="0" err="1"/>
              <a:t>seçenekleri</a:t>
            </a:r>
            <a:r>
              <a:rPr lang="en-US" dirty="0"/>
              <a:t>: </a:t>
            </a:r>
            <a:r>
              <a:rPr lang="en-US" dirty="0" err="1"/>
              <a:t>ulusal</a:t>
            </a:r>
            <a:r>
              <a:rPr lang="en-US" dirty="0"/>
              <a:t> </a:t>
            </a:r>
            <a:r>
              <a:rPr lang="en-US" dirty="0" err="1"/>
              <a:t>ve</a:t>
            </a:r>
            <a:r>
              <a:rPr lang="en-US" dirty="0"/>
              <a:t> </a:t>
            </a:r>
            <a:r>
              <a:rPr lang="en-US" dirty="0" err="1"/>
              <a:t>yerel</a:t>
            </a:r>
            <a:r>
              <a:rPr lang="en-US" dirty="0"/>
              <a:t> </a:t>
            </a:r>
            <a:r>
              <a:rPr lang="en-US" dirty="0" err="1"/>
              <a:t>Afet</a:t>
            </a:r>
            <a:r>
              <a:rPr lang="en-US" dirty="0"/>
              <a:t> Risk </a:t>
            </a:r>
            <a:r>
              <a:rPr lang="en-US" dirty="0" err="1"/>
              <a:t>Azaltma</a:t>
            </a:r>
            <a:r>
              <a:rPr lang="en-US" dirty="0"/>
              <a:t> </a:t>
            </a:r>
            <a:r>
              <a:rPr lang="en-US" dirty="0" err="1"/>
              <a:t>Stratejileri</a:t>
            </a:r>
            <a:r>
              <a:rPr lang="en-US" dirty="0"/>
              <a:t> </a:t>
            </a:r>
            <a:r>
              <a:rPr lang="en-US" dirty="0" err="1"/>
              <a:t>ile</a:t>
            </a:r>
            <a:r>
              <a:rPr lang="en-US" dirty="0"/>
              <a:t> </a:t>
            </a:r>
            <a:r>
              <a:rPr lang="en-US" dirty="0" err="1"/>
              <a:t>uyumlu</a:t>
            </a:r>
            <a:r>
              <a:rPr lang="en-US" dirty="0"/>
              <a:t> –;
</a:t>
            </a:r>
            <a:r>
              <a:rPr lang="en-US" dirty="0" err="1"/>
              <a:t>Uyum</a:t>
            </a:r>
            <a:r>
              <a:rPr lang="en-US" dirty="0"/>
              <a:t> </a:t>
            </a:r>
            <a:r>
              <a:rPr lang="en-US" dirty="0" err="1"/>
              <a:t>Hedefi</a:t>
            </a:r>
            <a:r>
              <a:rPr lang="en-US" dirty="0"/>
              <a:t>: </a:t>
            </a:r>
            <a:r>
              <a:rPr lang="en-US" dirty="0" err="1"/>
              <a:t>NDC'ler</a:t>
            </a:r>
            <a:r>
              <a:rPr lang="en-US" dirty="0"/>
              <a:t> &amp; NAPs </a:t>
            </a:r>
            <a:r>
              <a:rPr lang="en-US" dirty="0" err="1"/>
              <a:t>ile</a:t>
            </a:r>
            <a:r>
              <a:rPr lang="en-US" dirty="0"/>
              <a:t> </a:t>
            </a:r>
            <a:r>
              <a:rPr lang="en-US" dirty="0" err="1"/>
              <a:t>hizalanmış</a:t>
            </a:r>
            <a:r>
              <a:rPr lang="en-US" dirty="0"/>
              <a:t>;</a:t>
            </a:r>
            <a:endParaRPr lang="en-US" sz="2000" dirty="0"/>
          </a:p>
        </p:txBody>
      </p:sp>
      <p:pic>
        <p:nvPicPr>
          <p:cNvPr id="3" name="Paveikslėlis 2">
            <a:extLst>
              <a:ext uri="{FF2B5EF4-FFF2-40B4-BE49-F238E27FC236}">
                <a16:creationId xmlns:a16="http://schemas.microsoft.com/office/drawing/2014/main" id="{0B350E7F-F36E-FEAA-D1F5-234D79B7498A}"/>
              </a:ext>
            </a:extLst>
          </p:cNvPr>
          <p:cNvPicPr>
            <a:picLocks noChangeAspect="1"/>
          </p:cNvPicPr>
          <p:nvPr/>
        </p:nvPicPr>
        <p:blipFill>
          <a:blip r:embed="rId4"/>
          <a:stretch>
            <a:fillRect/>
          </a:stretch>
        </p:blipFill>
        <p:spPr>
          <a:xfrm>
            <a:off x="5123986" y="72195"/>
            <a:ext cx="2866494" cy="1032424"/>
          </a:xfrm>
          <a:prstGeom prst="rect">
            <a:avLst/>
          </a:prstGeom>
        </p:spPr>
      </p:pic>
    </p:spTree>
    <p:extLst>
      <p:ext uri="{BB962C8B-B14F-4D97-AF65-F5344CB8AC3E}">
        <p14:creationId xmlns:p14="http://schemas.microsoft.com/office/powerpoint/2010/main" val="312531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CCCD-E49C-154E-9FFA-8013CD4BD461}"/>
              </a:ext>
            </a:extLst>
          </p:cNvPr>
          <p:cNvSpPr>
            <a:spLocks noGrp="1"/>
          </p:cNvSpPr>
          <p:nvPr>
            <p:ph type="title"/>
          </p:nvPr>
        </p:nvSpPr>
        <p:spPr>
          <a:xfrm>
            <a:off x="854242" y="605755"/>
            <a:ext cx="10801350" cy="815975"/>
          </a:xfrm>
        </p:spPr>
        <p:txBody>
          <a:bodyPr>
            <a:normAutofit fontScale="90000"/>
          </a:bodyPr>
          <a:lstStyle/>
          <a:p>
            <a:r>
              <a:rPr lang="en-US" dirty="0"/>
              <a:t>CRA &amp; </a:t>
            </a:r>
            <a:r>
              <a:rPr lang="en-US" dirty="0" err="1"/>
              <a:t>NbS</a:t>
            </a:r>
            <a:r>
              <a:rPr lang="en-US" dirty="0"/>
              <a:t> </a:t>
            </a:r>
            <a:r>
              <a:rPr lang="en-US" dirty="0" err="1"/>
              <a:t>formülasyonları</a:t>
            </a:r>
            <a:r>
              <a:rPr lang="en-US" dirty="0"/>
              <a:t> </a:t>
            </a:r>
            <a:r>
              <a:rPr lang="en-US" dirty="0" err="1"/>
              <a:t>için</a:t>
            </a:r>
            <a:r>
              <a:rPr lang="en-US" dirty="0"/>
              <a:t> </a:t>
            </a:r>
            <a:r>
              <a:rPr lang="en-US" dirty="0" err="1"/>
              <a:t>Anahtar</a:t>
            </a:r>
            <a:r>
              <a:rPr lang="en-US" dirty="0"/>
              <a:t> </a:t>
            </a:r>
            <a:r>
              <a:rPr lang="en-US" dirty="0" err="1"/>
              <a:t>Tanımlar</a:t>
            </a:r>
            <a:r>
              <a:rPr lang="en-US" dirty="0"/>
              <a:t> &amp; </a:t>
            </a:r>
            <a:r>
              <a:rPr lang="en-US" dirty="0" err="1"/>
              <a:t>Adımlar</a:t>
            </a:r>
            <a:endParaRPr lang="en-US" dirty="0"/>
          </a:p>
        </p:txBody>
      </p:sp>
      <p:pic>
        <p:nvPicPr>
          <p:cNvPr id="5" name="Picture 4">
            <a:extLst>
              <a:ext uri="{FF2B5EF4-FFF2-40B4-BE49-F238E27FC236}">
                <a16:creationId xmlns:a16="http://schemas.microsoft.com/office/drawing/2014/main" id="{880BC393-F677-324C-A6D0-37D414B60E5B}"/>
              </a:ext>
            </a:extLst>
          </p:cNvPr>
          <p:cNvPicPr>
            <a:picLocks noChangeAspect="1"/>
          </p:cNvPicPr>
          <p:nvPr/>
        </p:nvPicPr>
        <p:blipFill>
          <a:blip r:embed="rId2"/>
          <a:stretch>
            <a:fillRect/>
          </a:stretch>
        </p:blipFill>
        <p:spPr>
          <a:xfrm>
            <a:off x="5549900" y="1390650"/>
            <a:ext cx="6642100" cy="5257800"/>
          </a:xfrm>
          <a:prstGeom prst="rect">
            <a:avLst/>
          </a:prstGeom>
        </p:spPr>
      </p:pic>
      <p:sp>
        <p:nvSpPr>
          <p:cNvPr id="7" name="Text Box 12">
            <a:extLst>
              <a:ext uri="{FF2B5EF4-FFF2-40B4-BE49-F238E27FC236}">
                <a16:creationId xmlns:a16="http://schemas.microsoft.com/office/drawing/2014/main" id="{F32D6307-6FBD-A647-B82F-B635570A61B9}"/>
              </a:ext>
            </a:extLst>
          </p:cNvPr>
          <p:cNvSpPr txBox="1"/>
          <p:nvPr/>
        </p:nvSpPr>
        <p:spPr>
          <a:xfrm>
            <a:off x="0" y="1601531"/>
            <a:ext cx="6568440" cy="4427310"/>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latin typeface="HelveticaNeueLTStd"/>
                <a:ea typeface="Times New Roman" panose="02020603050405020304" pitchFamily="18" charset="0"/>
              </a:rPr>
              <a:t>KUTU 12 - </a:t>
            </a:r>
            <a:r>
              <a:rPr lang="en-US" sz="1200" kern="0" dirty="0" err="1">
                <a:solidFill>
                  <a:sysClr val="windowText" lastClr="000000"/>
                </a:solidFill>
                <a:latin typeface="HelveticaNeueLTStd"/>
                <a:ea typeface="Times New Roman" panose="02020603050405020304" pitchFamily="18" charset="0"/>
              </a:rPr>
              <a:t>Temel</a:t>
            </a:r>
            <a:r>
              <a:rPr lang="en-US" sz="1200" kern="0" dirty="0">
                <a:solidFill>
                  <a:sysClr val="windowText" lastClr="000000"/>
                </a:solidFill>
                <a:latin typeface="HelveticaNeueLTStd"/>
                <a:ea typeface="Times New Roman" panose="02020603050405020304" pitchFamily="18" charset="0"/>
              </a:rPr>
              <a:t> </a:t>
            </a:r>
            <a:r>
              <a:rPr lang="en-US" sz="1200" kern="0" dirty="0" err="1">
                <a:solidFill>
                  <a:sysClr val="windowText" lastClr="000000"/>
                </a:solidFill>
                <a:latin typeface="HelveticaNeueLTStd"/>
                <a:ea typeface="Times New Roman" panose="02020603050405020304" pitchFamily="18" charset="0"/>
              </a:rPr>
              <a:t>tanımlar</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b="0" kern="0" dirty="0">
              <a:solidFill>
                <a:sysClr val="windowText" lastClr="000000"/>
              </a:solidFill>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err="1">
                <a:solidFill>
                  <a:sysClr val="windowText" lastClr="000000"/>
                </a:solidFill>
                <a:latin typeface="HelveticaNeueLTStd"/>
                <a:ea typeface="Times New Roman" panose="02020603050405020304" pitchFamily="18" charset="0"/>
              </a:rPr>
              <a:t>Dayanıklılık</a:t>
            </a:r>
            <a:r>
              <a:rPr lang="en-US" sz="120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Tehlikelere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maruz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kalan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sistemin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topluluğun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toplumun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temel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temel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yapılarının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işlevlerinin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korunması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restorasyonu</a:t>
            </a:r>
            <a:r>
              <a:rPr lang="en-US" sz="1200" b="0" kern="0" dirty="0">
                <a:solidFill>
                  <a:sysClr val="windowText" lastClr="000000"/>
                </a:solidFill>
                <a:latin typeface="HelveticaNeueLTStd"/>
                <a:ea typeface="Times New Roman" panose="02020603050405020304" pitchFamily="18" charset="0"/>
              </a:rPr>
              <a:t> da </a:t>
            </a:r>
            <a:r>
              <a:rPr lang="en-US" sz="1200" b="0" kern="0" dirty="0" err="1">
                <a:solidFill>
                  <a:sysClr val="windowText" lastClr="000000"/>
                </a:solidFill>
                <a:latin typeface="HelveticaNeueLTStd"/>
                <a:ea typeface="Times New Roman" panose="02020603050405020304" pitchFamily="18" charset="0"/>
              </a:rPr>
              <a:t>dahil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olmak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üzere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tehlikenin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etkilerine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zamanında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verimli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şekilde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direnme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absorbe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etme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uyum</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sağlama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bunlardan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kurtulma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yeteneği</a:t>
            </a:r>
            <a:r>
              <a:rPr lang="en-US" sz="1200" b="0" kern="0" dirty="0">
                <a:solidFill>
                  <a:sysClr val="windowText" lastClr="000000"/>
                </a:solidFill>
                <a:latin typeface="HelveticaNeueLTStd"/>
                <a:ea typeface="Times New Roman" panose="02020603050405020304" pitchFamily="18" charset="0"/>
              </a:rPr>
              <a:t>.</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dirty="0">
              <a:solidFill>
                <a:sysClr val="windowText" lastClr="000000"/>
              </a:solidFill>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err="1">
                <a:solidFill>
                  <a:sysClr val="windowText" lastClr="000000"/>
                </a:solidFill>
                <a:latin typeface="HelveticaNeueLTStd"/>
                <a:ea typeface="Times New Roman" panose="02020603050405020304" pitchFamily="18" charset="0"/>
              </a:rPr>
              <a:t>Afet</a:t>
            </a:r>
            <a:r>
              <a:rPr lang="en-US" sz="120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riskinin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altında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yatan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etkenler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Maruz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kalma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güvenlik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açığı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düzeylerini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artırarak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kapasiteyi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azaltarak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afet</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riski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düzeyini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etkileyen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genellikle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geliştirmeyle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ilgili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süreçler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koşullar</a:t>
            </a:r>
            <a:endParaRPr lang="en-US" sz="1200" b="0" kern="0" dirty="0">
              <a:solidFill>
                <a:sysClr val="windowText" lastClr="000000"/>
              </a:solidFill>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dirty="0">
              <a:solidFill>
                <a:sysClr val="windowText" lastClr="000000"/>
              </a:solidFill>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err="1">
                <a:solidFill>
                  <a:sysClr val="windowText" lastClr="000000"/>
                </a:solidFill>
                <a:latin typeface="HelveticaNeueLTStd"/>
                <a:ea typeface="Times New Roman" panose="02020603050405020304" pitchFamily="18" charset="0"/>
              </a:rPr>
              <a:t>Afet</a:t>
            </a:r>
            <a:r>
              <a:rPr lang="en-US" sz="1200" kern="0" dirty="0">
                <a:solidFill>
                  <a:sysClr val="windowText" lastClr="000000"/>
                </a:solidFill>
                <a:latin typeface="HelveticaNeueLTStd"/>
                <a:ea typeface="Times New Roman" panose="02020603050405020304" pitchFamily="18" charset="0"/>
              </a:rPr>
              <a:t> </a:t>
            </a:r>
            <a:r>
              <a:rPr lang="en-US" sz="1200" kern="0" dirty="0" err="1">
                <a:solidFill>
                  <a:sysClr val="windowText" lastClr="000000"/>
                </a:solidFill>
                <a:latin typeface="HelveticaNeueLTStd"/>
                <a:ea typeface="Times New Roman" panose="02020603050405020304" pitchFamily="18" charset="0"/>
              </a:rPr>
              <a:t>Riski</a:t>
            </a:r>
            <a:r>
              <a:rPr lang="en-US" sz="120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Tehlikelerin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maruz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kalmanın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kırılganlığın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kapasitenin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fonksiyonu</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olarak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olasılıksal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olarak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belirlenen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belirli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zaman </a:t>
            </a:r>
            <a:r>
              <a:rPr lang="en-US" sz="1200" b="0" kern="0" dirty="0" err="1">
                <a:solidFill>
                  <a:sysClr val="windowText" lastClr="000000"/>
                </a:solidFill>
                <a:latin typeface="HelveticaNeueLTStd"/>
                <a:ea typeface="Times New Roman" panose="02020603050405020304" pitchFamily="18" charset="0"/>
              </a:rPr>
              <a:t>diliminde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sistemin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toplumun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topluluğun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başına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gelebilecek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potansiyel</a:t>
            </a:r>
            <a:r>
              <a:rPr lang="en-US" sz="1200" b="0" kern="0" dirty="0">
                <a:solidFill>
                  <a:sysClr val="windowText" lastClr="000000"/>
                </a:solidFill>
                <a:latin typeface="HelveticaNeueLTStd"/>
                <a:ea typeface="Times New Roman" panose="02020603050405020304" pitchFamily="18" charset="0"/>
              </a:rPr>
              <a:t> can </a:t>
            </a:r>
            <a:r>
              <a:rPr lang="en-US" sz="1200" b="0" kern="0" dirty="0" err="1">
                <a:solidFill>
                  <a:sysClr val="windowText" lastClr="000000"/>
                </a:solidFill>
                <a:latin typeface="HelveticaNeueLTStd"/>
                <a:ea typeface="Times New Roman" panose="02020603050405020304" pitchFamily="18" charset="0"/>
              </a:rPr>
              <a:t>kaybı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yaralanma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tahrip</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olmuş</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hasar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görmüş</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varlıklar</a:t>
            </a:r>
            <a:r>
              <a:rPr lang="en-US" sz="1200" b="0" kern="0" dirty="0">
                <a:solidFill>
                  <a:sysClr val="windowText" lastClr="000000"/>
                </a:solidFill>
                <a:latin typeface="HelveticaNeueLTStd"/>
                <a:ea typeface="Times New Roman" panose="02020603050405020304" pitchFamily="18"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err="1">
                <a:solidFill>
                  <a:sysClr val="windowText" lastClr="000000"/>
                </a:solidFill>
                <a:latin typeface="HelveticaNeueLTStd"/>
                <a:ea typeface="Times New Roman" panose="02020603050405020304" pitchFamily="18" charset="0"/>
              </a:rPr>
              <a:t>Afet</a:t>
            </a:r>
            <a:r>
              <a:rPr lang="en-US" sz="1200" b="0" kern="0" dirty="0">
                <a:solidFill>
                  <a:sysClr val="windowText" lastClr="000000"/>
                </a:solidFill>
                <a:latin typeface="HelveticaNeueLTStd"/>
                <a:ea typeface="Times New Roman" panose="02020603050405020304" pitchFamily="18" charset="0"/>
              </a:rPr>
              <a:t>: Bir </a:t>
            </a:r>
            <a:r>
              <a:rPr lang="en-US" sz="1200" b="0" kern="0" dirty="0" err="1">
                <a:solidFill>
                  <a:sysClr val="windowText" lastClr="000000"/>
                </a:solidFill>
                <a:latin typeface="HelveticaNeueLTStd"/>
                <a:ea typeface="Times New Roman" panose="02020603050405020304" pitchFamily="18" charset="0"/>
              </a:rPr>
              <a:t>topluluğun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toplumun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işleyişinde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etkilenen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topluluğun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toplumun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kendi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kaynaklarını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kullanarak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başa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çıkma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kabiliyetini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aşan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yaygın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insani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maddi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ekonomik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veya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çevresel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kayıplar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etkiler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içeren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ciddi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bir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bozulma</a:t>
            </a:r>
            <a:r>
              <a:rPr lang="en-US" sz="1200" b="0" kern="0" dirty="0">
                <a:solidFill>
                  <a:sysClr val="windowText" lastClr="000000"/>
                </a:solidFill>
                <a:latin typeface="HelveticaNeueLTStd"/>
                <a:ea typeface="Times New Roman" panose="02020603050405020304" pitchFamily="18"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dirty="0" err="1">
                <a:solidFill>
                  <a:sysClr val="windowText" lastClr="000000"/>
                </a:solidFill>
                <a:latin typeface="HelveticaNeueLTStd"/>
                <a:ea typeface="Times New Roman" panose="02020603050405020304" pitchFamily="18" charset="0"/>
              </a:rPr>
              <a:t>Afet</a:t>
            </a:r>
            <a:r>
              <a:rPr lang="en-US" sz="1200" kern="0" dirty="0">
                <a:solidFill>
                  <a:sysClr val="windowText" lastClr="000000"/>
                </a:solidFill>
                <a:latin typeface="HelveticaNeueLTStd"/>
                <a:ea typeface="Times New Roman" panose="02020603050405020304" pitchFamily="18" charset="0"/>
              </a:rPr>
              <a:t> </a:t>
            </a:r>
            <a:r>
              <a:rPr lang="en-US" sz="1200" kern="0" dirty="0" err="1">
                <a:solidFill>
                  <a:sysClr val="windowText" lastClr="000000"/>
                </a:solidFill>
                <a:latin typeface="HelveticaNeueLTStd"/>
                <a:ea typeface="Times New Roman" panose="02020603050405020304" pitchFamily="18" charset="0"/>
              </a:rPr>
              <a:t>riskinin</a:t>
            </a:r>
            <a:r>
              <a:rPr lang="en-US" sz="1200" kern="0" dirty="0">
                <a:solidFill>
                  <a:sysClr val="windowText" lastClr="000000"/>
                </a:solidFill>
                <a:latin typeface="HelveticaNeueLTStd"/>
                <a:ea typeface="Times New Roman" panose="02020603050405020304" pitchFamily="18" charset="0"/>
              </a:rPr>
              <a:t> </a:t>
            </a:r>
            <a:r>
              <a:rPr lang="en-US" sz="1200" kern="0" dirty="0" err="1">
                <a:solidFill>
                  <a:sysClr val="windowText" lastClr="000000"/>
                </a:solidFill>
                <a:latin typeface="HelveticaNeueLTStd"/>
                <a:ea typeface="Times New Roman" panose="02020603050405020304" pitchFamily="18" charset="0"/>
              </a:rPr>
              <a:t>azaltılması:</a:t>
            </a:r>
            <a:r>
              <a:rPr lang="en-US" sz="1200" b="0" kern="0" dirty="0" err="1">
                <a:solidFill>
                  <a:sysClr val="windowText" lastClr="000000"/>
                </a:solidFill>
                <a:latin typeface="HelveticaNeueLTStd"/>
                <a:ea typeface="Times New Roman" panose="02020603050405020304" pitchFamily="18" charset="0"/>
              </a:rPr>
              <a:t>Tehlikelere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maruz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kalmanın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azaltılması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insanların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mülklerin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savunmasızlığının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azaltılması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arazi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çevrenin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akıllıca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yönetilmesi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olumsuz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olaylara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karşı</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daha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iyi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hazırlık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dahil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olmak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üzere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afetlerin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nedensel</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faktörlerini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analiz</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etmek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ve</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yönetmek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için</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sistematik</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çabalar</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yoluyla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afet</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risklerini</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azaltma</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kavramı</a:t>
            </a:r>
            <a:r>
              <a:rPr lang="en-US" sz="1200" b="0" kern="0" dirty="0">
                <a:solidFill>
                  <a:sysClr val="windowText" lastClr="000000"/>
                </a:solidFill>
                <a:latin typeface="HelveticaNeueLTStd"/>
                <a:ea typeface="Times New Roman" panose="02020603050405020304" pitchFamily="18" charset="0"/>
              </a:rPr>
              <a:t>. 
Kaynak: UNISDR, 2009; </a:t>
            </a:r>
            <a:r>
              <a:rPr lang="en-US" sz="1200" b="0" kern="0" dirty="0" err="1">
                <a:solidFill>
                  <a:sysClr val="windowText" lastClr="000000"/>
                </a:solidFill>
                <a:latin typeface="HelveticaNeueLTStd"/>
                <a:ea typeface="Times New Roman" panose="02020603050405020304" pitchFamily="18" charset="0"/>
              </a:rPr>
              <a:t>Birleşmiş</a:t>
            </a:r>
            <a:r>
              <a:rPr lang="en-US" sz="1200" b="0" kern="0" dirty="0">
                <a:solidFill>
                  <a:sysClr val="windowText" lastClr="000000"/>
                </a:solidFill>
                <a:latin typeface="HelveticaNeueLTStd"/>
                <a:ea typeface="Times New Roman" panose="02020603050405020304" pitchFamily="18" charset="0"/>
              </a:rPr>
              <a:t> </a:t>
            </a:r>
            <a:r>
              <a:rPr lang="en-US" sz="1200" b="0" kern="0" dirty="0" err="1">
                <a:solidFill>
                  <a:sysClr val="windowText" lastClr="000000"/>
                </a:solidFill>
                <a:latin typeface="HelveticaNeueLTStd"/>
                <a:ea typeface="Times New Roman" panose="02020603050405020304" pitchFamily="18" charset="0"/>
              </a:rPr>
              <a:t>Milletler</a:t>
            </a:r>
            <a:r>
              <a:rPr lang="en-US" sz="1200" b="0" kern="0" dirty="0">
                <a:solidFill>
                  <a:sysClr val="windowText" lastClr="000000"/>
                </a:solidFill>
                <a:latin typeface="HelveticaNeueLTStd"/>
                <a:ea typeface="Times New Roman" panose="02020603050405020304" pitchFamily="18" charset="0"/>
              </a:rPr>
              <a:t>, 2016</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2A9B350B-C22B-1048-8F66-FF6FA8133D1F}"/>
              </a:ext>
            </a:extLst>
          </p:cNvPr>
          <p:cNvSpPr txBox="1"/>
          <p:nvPr/>
        </p:nvSpPr>
        <p:spPr>
          <a:xfrm>
            <a:off x="685800" y="6267450"/>
            <a:ext cx="6890797" cy="430887"/>
          </a:xfrm>
          <a:prstGeom prst="rect">
            <a:avLst/>
          </a:prstGeom>
          <a:noFill/>
        </p:spPr>
        <p:txBody>
          <a:bodyPr wrap="none" rtlCol="0">
            <a:spAutoFit/>
          </a:bodyPr>
          <a:lstStyle/>
          <a:p>
            <a:r>
              <a:rPr lang="en-US" dirty="0"/>
              <a:t>6 </a:t>
            </a:r>
            <a:r>
              <a:rPr lang="en-US" dirty="0" err="1"/>
              <a:t>adımın</a:t>
            </a:r>
            <a:r>
              <a:rPr lang="en-US" dirty="0"/>
              <a:t> her </a:t>
            </a:r>
            <a:r>
              <a:rPr lang="en-US" dirty="0" err="1"/>
              <a:t>biri</a:t>
            </a:r>
            <a:r>
              <a:rPr lang="en-US" dirty="0"/>
              <a:t>: </a:t>
            </a:r>
            <a:r>
              <a:rPr lang="en-US" dirty="0" err="1"/>
              <a:t>Uygulamalar</a:t>
            </a:r>
            <a:r>
              <a:rPr lang="en-US" dirty="0"/>
              <a:t> &amp; </a:t>
            </a:r>
            <a:r>
              <a:rPr lang="en-US" dirty="0" err="1"/>
              <a:t>Araç</a:t>
            </a:r>
            <a:r>
              <a:rPr lang="en-US" dirty="0"/>
              <a:t> </a:t>
            </a:r>
            <a:r>
              <a:rPr lang="en-US" dirty="0" err="1"/>
              <a:t>Setleri</a:t>
            </a:r>
            <a:r>
              <a:rPr lang="en-US" dirty="0"/>
              <a:t> </a:t>
            </a:r>
            <a:r>
              <a:rPr lang="en-US" dirty="0" err="1"/>
              <a:t>dahil</a:t>
            </a:r>
            <a:endParaRPr lang="en-US" i="1" dirty="0"/>
          </a:p>
        </p:txBody>
      </p:sp>
      <p:pic>
        <p:nvPicPr>
          <p:cNvPr id="3" name="Paveikslėlis 2">
            <a:extLst>
              <a:ext uri="{FF2B5EF4-FFF2-40B4-BE49-F238E27FC236}">
                <a16:creationId xmlns:a16="http://schemas.microsoft.com/office/drawing/2014/main" id="{91F65835-80F4-3839-D74B-55B2AE94B595}"/>
              </a:ext>
            </a:extLst>
          </p:cNvPr>
          <p:cNvPicPr>
            <a:picLocks noChangeAspect="1"/>
          </p:cNvPicPr>
          <p:nvPr/>
        </p:nvPicPr>
        <p:blipFill>
          <a:blip r:embed="rId3"/>
          <a:stretch>
            <a:fillRect/>
          </a:stretch>
        </p:blipFill>
        <p:spPr>
          <a:xfrm>
            <a:off x="5386282" y="63314"/>
            <a:ext cx="2091577" cy="753322"/>
          </a:xfrm>
          <a:prstGeom prst="rect">
            <a:avLst/>
          </a:prstGeom>
        </p:spPr>
      </p:pic>
    </p:spTree>
    <p:extLst>
      <p:ext uri="{BB962C8B-B14F-4D97-AF65-F5344CB8AC3E}">
        <p14:creationId xmlns:p14="http://schemas.microsoft.com/office/powerpoint/2010/main" val="312761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0">
            <a:extLst>
              <a:ext uri="{FF2B5EF4-FFF2-40B4-BE49-F238E27FC236}">
                <a16:creationId xmlns:a16="http://schemas.microsoft.com/office/drawing/2014/main" id="{FECD0FB6-2F32-C748-82B2-4ED0B084B3D0}"/>
              </a:ext>
            </a:extLst>
          </p:cNvPr>
          <p:cNvSpPr txBox="1"/>
          <p:nvPr/>
        </p:nvSpPr>
        <p:spPr>
          <a:xfrm>
            <a:off x="1044683" y="2293974"/>
            <a:ext cx="9563100" cy="4564026"/>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1600" kern="0" dirty="0">
                <a:solidFill>
                  <a:sysClr val="windowText" lastClr="000000"/>
                </a:solidFill>
                <a:latin typeface="Calibri" panose="020F0502020204030204" pitchFamily="34" charset="0"/>
                <a:ea typeface="Times New Roman" panose="02020603050405020304" pitchFamily="18" charset="0"/>
              </a:rPr>
              <a:t>KUTU 21 – ALIŞTIRMA</a:t>
            </a:r>
            <a:r>
              <a:rPr kumimoji="0" lang="fr-FR"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err="1">
                <a:solidFill>
                  <a:sysClr val="windowText" lastClr="000000"/>
                </a:solidFill>
                <a:latin typeface="Calibri" panose="020F0502020204030204" pitchFamily="34" charset="0"/>
                <a:ea typeface="Times New Roman" panose="02020603050405020304" pitchFamily="18" charset="0"/>
              </a:rPr>
              <a:t>Bunu</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sadece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bazı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temel</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araçları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kullanarak</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yapın</a:t>
            </a:r>
            <a:endParaRPr lang="en-US" sz="1600" kern="0" dirty="0">
              <a:solidFill>
                <a:sysClr val="windowText" lastClr="000000"/>
              </a:solidFill>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600" kern="0" dirty="0">
              <a:solidFill>
                <a:sysClr val="windowText" lastClr="000000"/>
              </a:solidFill>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err="1">
                <a:solidFill>
                  <a:sysClr val="windowText" lastClr="000000"/>
                </a:solidFill>
                <a:latin typeface="Calibri" panose="020F0502020204030204" pitchFamily="34" charset="0"/>
                <a:ea typeface="Times New Roman" panose="02020603050405020304" pitchFamily="18" charset="0"/>
              </a:rPr>
              <a:t>Şehirde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kayıp</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ve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hasara</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neden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olan</a:t>
            </a:r>
            <a:r>
              <a:rPr lang="en-US" sz="1600" kern="0" dirty="0">
                <a:solidFill>
                  <a:sysClr val="windowText" lastClr="000000"/>
                </a:solidFill>
                <a:latin typeface="Calibri" panose="020F0502020204030204" pitchFamily="34" charset="0"/>
                <a:ea typeface="Times New Roman" panose="02020603050405020304" pitchFamily="18" charset="0"/>
              </a:rPr>
              <a:t> ana </a:t>
            </a:r>
            <a:r>
              <a:rPr lang="en-US" sz="1600" kern="0" dirty="0" err="1">
                <a:solidFill>
                  <a:sysClr val="windowText" lastClr="000000"/>
                </a:solidFill>
                <a:latin typeface="Calibri" panose="020F0502020204030204" pitchFamily="34" charset="0"/>
                <a:ea typeface="Times New Roman" panose="02020603050405020304" pitchFamily="18" charset="0"/>
              </a:rPr>
              <a:t>iklim</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tehlikelerini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listeleyerek</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ve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çok</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etkilenen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insanları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ve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kötü</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etkilenen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yolları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köprüleri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binaları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mahalleleri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ve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bölgeleri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belirleyerek</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başlayın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Ardından</a:t>
            </a:r>
            <a:r>
              <a:rPr lang="en-US" sz="1600" kern="0" dirty="0">
                <a:solidFill>
                  <a:sysClr val="windowText" lastClr="000000"/>
                </a:solidFill>
                <a:latin typeface="Calibri" panose="020F0502020204030204" pitchFamily="34" charset="0"/>
                <a:ea typeface="Times New Roman" panose="02020603050405020304" pitchFamily="18" charset="0"/>
              </a:rPr>
              <a:t>, risk </a:t>
            </a:r>
            <a:r>
              <a:rPr lang="en-US" sz="1600" kern="0" dirty="0" err="1">
                <a:solidFill>
                  <a:sysClr val="windowText" lastClr="000000"/>
                </a:solidFill>
                <a:latin typeface="Calibri" panose="020F0502020204030204" pitchFamily="34" charset="0"/>
                <a:ea typeface="Times New Roman" panose="02020603050405020304" pitchFamily="18" charset="0"/>
              </a:rPr>
              <a:t>altındaki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bölgelerin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yanı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sıra</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yeşil</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alanların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parklar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ormanlar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bahçeler</a:t>
            </a:r>
            <a:r>
              <a:rPr lang="en-US" sz="1600" kern="0" dirty="0">
                <a:solidFill>
                  <a:sysClr val="windowText" lastClr="000000"/>
                </a:solidFill>
                <a:latin typeface="Calibri" panose="020F0502020204030204" pitchFamily="34" charset="0"/>
                <a:ea typeface="Times New Roman" panose="02020603050405020304" pitchFamily="18" charset="0"/>
              </a:rPr>
              <a:t> vb.) </a:t>
            </a:r>
            <a:r>
              <a:rPr lang="en-US" sz="1600" kern="0" dirty="0" err="1">
                <a:solidFill>
                  <a:sysClr val="windowText" lastClr="000000"/>
                </a:solidFill>
                <a:latin typeface="Calibri" panose="020F0502020204030204" pitchFamily="34" charset="0"/>
                <a:ea typeface="Times New Roman" panose="02020603050405020304" pitchFamily="18" charset="0"/>
              </a:rPr>
              <a:t>haritasını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çıkarmaya</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devam</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edin</a:t>
            </a:r>
            <a:r>
              <a:rPr lang="en-US" sz="1600" kern="0" dirty="0">
                <a:solidFill>
                  <a:sysClr val="windowText" lastClr="000000"/>
                </a:solidFill>
                <a:latin typeface="Calibri" panose="020F0502020204030204" pitchFamily="34" charset="0"/>
                <a:ea typeface="Times New Roman" panose="02020603050405020304" pitchFamily="18" charset="0"/>
              </a:rPr>
              <a:t>...</a:t>
            </a:r>
            <a:endPar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endPar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1600" kern="0" dirty="0" err="1">
                <a:solidFill>
                  <a:sysClr val="windowText" lastClr="000000"/>
                </a:solidFill>
                <a:latin typeface="Calibri" panose="020F0502020204030204" pitchFamily="34" charset="0"/>
                <a:ea typeface="Times New Roman" panose="02020603050405020304" pitchFamily="18" charset="0"/>
              </a:rPr>
              <a:t>Tarihi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ekosistemleri</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kontrol</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edin</a:t>
            </a:r>
            <a:r>
              <a:rPr lang="en-US" sz="1600" kern="0" dirty="0">
                <a:solidFill>
                  <a:sysClr val="windowText" lastClr="000000"/>
                </a:solidFill>
                <a:latin typeface="Calibri" panose="020F0502020204030204" pitchFamily="34" charset="0"/>
                <a:ea typeface="Times New Roman" panose="02020603050405020304" pitchFamily="18" charset="0"/>
              </a:rPr>
              <a:t> - </a:t>
            </a:r>
            <a:r>
              <a:rPr lang="en-US" sz="1600" kern="0" dirty="0" err="1">
                <a:solidFill>
                  <a:sysClr val="windowText" lastClr="000000"/>
                </a:solidFill>
                <a:latin typeface="Calibri" panose="020F0502020204030204" pitchFamily="34" charset="0"/>
                <a:ea typeface="Times New Roman" panose="02020603050405020304" pitchFamily="18" charset="0"/>
              </a:rPr>
              <a:t>şehir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inşa</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edilmeden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önce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bölgenin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nasıl</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göründüğünü</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öğrenmeye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çalışın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Nehirler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dereler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ve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doğal</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bitkiler</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özellikle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taşkınları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yönetmeye</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çalışırken</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akıllı</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planlamaya</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rehberlik</a:t>
            </a:r>
            <a:r>
              <a:rPr lang="en-US" sz="1600" kern="0" dirty="0">
                <a:solidFill>
                  <a:sysClr val="windowText" lastClr="000000"/>
                </a:solidFill>
                <a:latin typeface="Calibri" panose="020F0502020204030204" pitchFamily="34" charset="0"/>
                <a:ea typeface="Times New Roman" panose="02020603050405020304" pitchFamily="18" charset="0"/>
              </a:rPr>
              <a:t> </a:t>
            </a:r>
            <a:r>
              <a:rPr lang="en-US" sz="1600" kern="0" dirty="0" err="1">
                <a:solidFill>
                  <a:sysClr val="windowText" lastClr="000000"/>
                </a:solidFill>
                <a:latin typeface="Calibri" panose="020F0502020204030204" pitchFamily="34" charset="0"/>
                <a:ea typeface="Times New Roman" panose="02020603050405020304" pitchFamily="18" charset="0"/>
              </a:rPr>
              <a:t>edebilir</a:t>
            </a:r>
            <a:r>
              <a:rPr lang="en-US" sz="1600" kern="0" dirty="0">
                <a:solidFill>
                  <a:sysClr val="windowText" lastClr="000000"/>
                </a:solidFill>
                <a:latin typeface="Calibri" panose="020F0502020204030204" pitchFamily="34" charset="0"/>
                <a:ea typeface="Times New Roman" panose="02020603050405020304" pitchFamily="18" charset="0"/>
              </a:rPr>
              <a:t>. . </a:t>
            </a:r>
          </a:p>
          <a:p>
            <a:pPr marL="342900" lvl="0" indent="-342900">
              <a:buFont typeface="Symbol" pitchFamily="2" charset="2"/>
              <a:buChar char=""/>
              <a:tabLst>
                <a:tab pos="457200" algn="l"/>
              </a:tabLst>
            </a:pP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Yararlı veriler bulun—ulusal ajansların, üniversitelerin veya yerel kuruluşların kullanabileceğiniz bilgi veya haritalara sahip olup olmadığını görün.. Şehrinizde arazi haritaları yoksa, Urban Atlas veya CORINE Land </a:t>
            </a:r>
            <a:r>
              <a:rPr lang="tr-TR" sz="16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Cover</a:t>
            </a: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verileri (özellikle Avrupa'da) gibi araçlar yardımcı olabilir.</a:t>
            </a:r>
          </a:p>
          <a:p>
            <a:pPr marL="342900" lvl="0" indent="-342900">
              <a:buFont typeface="Symbol" pitchFamily="2" charset="2"/>
              <a:buChar char=""/>
              <a:tabLst>
                <a:tab pos="457200" algn="l"/>
              </a:tabLst>
            </a:pPr>
            <a:r>
              <a:rPr lang="tr-TR" sz="16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NbS</a:t>
            </a: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dahil olmak üzere  adaptasyon eylemlerinin bir listesini önerin;</a:t>
            </a:r>
          </a:p>
          <a:p>
            <a:pPr marL="342900" lvl="0" indent="-342900">
              <a:buFont typeface="Symbol" pitchFamily="2" charset="2"/>
              <a:buChar char=""/>
              <a:tabLst>
                <a:tab pos="457200" algn="l"/>
              </a:tabLst>
            </a:pP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Uyum eylemlerini tartışmak ve  paydaşlarla birlikte en uygun olanları  seçmek;</a:t>
            </a:r>
          </a:p>
          <a:p>
            <a:pPr marL="342900" lvl="0" indent="-342900">
              <a:buFont typeface="Symbol" pitchFamily="2" charset="2"/>
              <a:buChar char=""/>
              <a:tabLst>
                <a:tab pos="457200" algn="l"/>
              </a:tabLst>
            </a:pP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Farklı uyum eylemlerinin Maliyet &amp; Faydasını tahmin edin;</a:t>
            </a:r>
          </a:p>
          <a:p>
            <a:pPr marL="342900" lvl="0" indent="-342900">
              <a:buFont typeface="Symbol" pitchFamily="2" charset="2"/>
              <a:buChar char=""/>
              <a:tabLst>
                <a:tab pos="457200" algn="l"/>
              </a:tabLst>
            </a:pP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Şehir için uyum eylemlerine öncelik verin ve sürdürülebilir finansman kaynakları arayın;</a:t>
            </a:r>
          </a:p>
          <a:p>
            <a:pPr marL="342900" lvl="0" indent="-342900">
              <a:buFont typeface="Symbol" pitchFamily="2" charset="2"/>
              <a:buChar char=""/>
            </a:pPr>
            <a:r>
              <a:rPr lang="tr-TR"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İklim değişikliğine uyum hususlarını entegre etmek için en iyi Şehir Planlama Aracını (UPT)  belirleyin</a:t>
            </a:r>
          </a:p>
          <a:p>
            <a:r>
              <a:rPr lang="tr-T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5" name="Title 1">
            <a:extLst>
              <a:ext uri="{FF2B5EF4-FFF2-40B4-BE49-F238E27FC236}">
                <a16:creationId xmlns:a16="http://schemas.microsoft.com/office/drawing/2014/main" id="{49477483-2AE2-344C-92F9-8EFADBDB7145}"/>
              </a:ext>
            </a:extLst>
          </p:cNvPr>
          <p:cNvSpPr>
            <a:spLocks noGrp="1"/>
          </p:cNvSpPr>
          <p:nvPr>
            <p:ph type="title"/>
          </p:nvPr>
        </p:nvSpPr>
        <p:spPr>
          <a:xfrm>
            <a:off x="676275" y="1040613"/>
            <a:ext cx="10141542" cy="949047"/>
          </a:xfrm>
        </p:spPr>
        <p:txBody>
          <a:bodyPr>
            <a:normAutofit fontScale="90000"/>
          </a:bodyPr>
          <a:lstStyle/>
          <a:p>
            <a:r>
              <a:rPr lang="en-US" dirty="0" err="1"/>
              <a:t>Anahtar</a:t>
            </a:r>
            <a:r>
              <a:rPr lang="en-US" dirty="0"/>
              <a:t> </a:t>
            </a:r>
            <a:r>
              <a:rPr lang="en-US" dirty="0" err="1"/>
              <a:t>Adımların</a:t>
            </a:r>
            <a:r>
              <a:rPr lang="en-US" dirty="0"/>
              <a:t> </a:t>
            </a:r>
            <a:r>
              <a:rPr lang="en-US" dirty="0" err="1"/>
              <a:t>Özeti</a:t>
            </a:r>
            <a:r>
              <a:rPr lang="en-US" dirty="0"/>
              <a:t>: </a:t>
            </a:r>
            <a:r>
              <a:rPr lang="en-US" dirty="0" err="1"/>
              <a:t>UPT'ye</a:t>
            </a:r>
            <a:r>
              <a:rPr lang="en-US" dirty="0"/>
              <a:t> ana </a:t>
            </a:r>
            <a:r>
              <a:rPr lang="en-US" dirty="0" err="1"/>
              <a:t>akım</a:t>
            </a:r>
            <a:r>
              <a:rPr lang="en-US" dirty="0"/>
              <a:t> </a:t>
            </a:r>
            <a:r>
              <a:rPr lang="en-US" dirty="0" err="1"/>
              <a:t>oluşturma</a:t>
            </a:r>
            <a:r>
              <a:rPr lang="en-US" dirty="0"/>
              <a:t> &amp; </a:t>
            </a:r>
            <a:r>
              <a:rPr lang="en-US" dirty="0" err="1"/>
              <a:t>Uyarlama</a:t>
            </a:r>
            <a:r>
              <a:rPr lang="en-US" dirty="0"/>
              <a:t> </a:t>
            </a:r>
            <a:r>
              <a:rPr lang="en-US" dirty="0" err="1"/>
              <a:t>seçeneklerinin</a:t>
            </a:r>
            <a:r>
              <a:rPr lang="en-US" dirty="0"/>
              <a:t> </a:t>
            </a:r>
            <a:r>
              <a:rPr lang="en-US" dirty="0" err="1"/>
              <a:t>maliyetini</a:t>
            </a:r>
            <a:r>
              <a:rPr lang="en-US" dirty="0"/>
              <a:t> </a:t>
            </a:r>
            <a:r>
              <a:rPr lang="en-US" dirty="0" err="1"/>
              <a:t>ve</a:t>
            </a:r>
            <a:r>
              <a:rPr lang="en-US" dirty="0"/>
              <a:t> </a:t>
            </a:r>
            <a:r>
              <a:rPr lang="en-US" dirty="0" err="1"/>
              <a:t>faydasını</a:t>
            </a:r>
            <a:r>
              <a:rPr lang="en-US" dirty="0"/>
              <a:t> </a:t>
            </a:r>
            <a:r>
              <a:rPr lang="en-US" dirty="0" err="1"/>
              <a:t>tahmin</a:t>
            </a:r>
            <a:r>
              <a:rPr lang="en-US" dirty="0"/>
              <a:t> </a:t>
            </a:r>
            <a:r>
              <a:rPr lang="en-US" dirty="0" err="1"/>
              <a:t>etme</a:t>
            </a:r>
            <a:r>
              <a:rPr lang="en-US" dirty="0"/>
              <a:t> </a:t>
            </a:r>
            <a:r>
              <a:rPr lang="en-US" dirty="0" err="1"/>
              <a:t>aracı</a:t>
            </a:r>
            <a:endParaRPr lang="en-US" i="1" dirty="0"/>
          </a:p>
        </p:txBody>
      </p:sp>
      <p:pic>
        <p:nvPicPr>
          <p:cNvPr id="2" name="Paveikslėlis 1">
            <a:extLst>
              <a:ext uri="{FF2B5EF4-FFF2-40B4-BE49-F238E27FC236}">
                <a16:creationId xmlns:a16="http://schemas.microsoft.com/office/drawing/2014/main" id="{E06B8AE4-22A7-3F73-C338-FB9F6D019509}"/>
              </a:ext>
            </a:extLst>
          </p:cNvPr>
          <p:cNvPicPr>
            <a:picLocks noChangeAspect="1"/>
          </p:cNvPicPr>
          <p:nvPr/>
        </p:nvPicPr>
        <p:blipFill>
          <a:blip r:embed="rId3"/>
          <a:stretch>
            <a:fillRect/>
          </a:stretch>
        </p:blipFill>
        <p:spPr>
          <a:xfrm>
            <a:off x="5005953" y="-48143"/>
            <a:ext cx="2635002" cy="949047"/>
          </a:xfrm>
          <a:prstGeom prst="rect">
            <a:avLst/>
          </a:prstGeom>
        </p:spPr>
      </p:pic>
    </p:spTree>
    <p:extLst>
      <p:ext uri="{BB962C8B-B14F-4D97-AF65-F5344CB8AC3E}">
        <p14:creationId xmlns:p14="http://schemas.microsoft.com/office/powerpoint/2010/main" val="3526248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CC1B34DA-75C7-8069-903D-D57262C5B018}"/>
              </a:ext>
            </a:extLst>
          </p:cNvPr>
          <p:cNvPicPr>
            <a:picLocks noChangeAspect="1"/>
          </p:cNvPicPr>
          <p:nvPr/>
        </p:nvPicPr>
        <p:blipFill>
          <a:blip r:embed="rId2"/>
          <a:stretch>
            <a:fillRect/>
          </a:stretch>
        </p:blipFill>
        <p:spPr>
          <a:xfrm>
            <a:off x="0" y="0"/>
            <a:ext cx="12192000" cy="7322948"/>
          </a:xfrm>
          <a:prstGeom prst="rect">
            <a:avLst/>
          </a:prstGeom>
        </p:spPr>
      </p:pic>
    </p:spTree>
    <p:extLst>
      <p:ext uri="{BB962C8B-B14F-4D97-AF65-F5344CB8AC3E}">
        <p14:creationId xmlns:p14="http://schemas.microsoft.com/office/powerpoint/2010/main" val="2164504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962187" y="892067"/>
            <a:ext cx="10515600" cy="1325563"/>
          </a:xfrm>
        </p:spPr>
        <p:txBody>
          <a:bodyPr/>
          <a:lstStyle/>
          <a:p>
            <a:r>
              <a:rPr lang="en-US" dirty="0" err="1"/>
              <a:t>Araçlar</a:t>
            </a:r>
            <a:r>
              <a:rPr lang="en-US" dirty="0"/>
              <a:t> &amp; </a:t>
            </a:r>
            <a:r>
              <a:rPr lang="en-US" dirty="0" err="1"/>
              <a:t>Örnekler</a:t>
            </a:r>
            <a:r>
              <a:rPr lang="en-US" dirty="0"/>
              <a:t> 1: </a:t>
            </a:r>
            <a:r>
              <a:rPr lang="en-US" dirty="0" err="1"/>
              <a:t>Sellere</a:t>
            </a:r>
            <a:r>
              <a:rPr lang="en-US" dirty="0"/>
              <a:t> </a:t>
            </a:r>
            <a:r>
              <a:rPr lang="en-US" dirty="0" err="1"/>
              <a:t>Uyum</a:t>
            </a:r>
            <a:r>
              <a:rPr lang="en-US" dirty="0"/>
              <a:t> </a:t>
            </a:r>
            <a:r>
              <a:rPr lang="en-US" dirty="0" err="1"/>
              <a:t>Sağlama</a:t>
            </a:r>
            <a:endParaRPr lang="en-US" dirty="0"/>
          </a:p>
        </p:txBody>
      </p:sp>
      <p:sp>
        <p:nvSpPr>
          <p:cNvPr id="6" name="Text Box 49">
            <a:extLst>
              <a:ext uri="{FF2B5EF4-FFF2-40B4-BE49-F238E27FC236}">
                <a16:creationId xmlns:a16="http://schemas.microsoft.com/office/drawing/2014/main" id="{BEA403E9-CF77-9148-AE0D-8A334B5B55DF}"/>
              </a:ext>
            </a:extLst>
          </p:cNvPr>
          <p:cNvSpPr txBox="1"/>
          <p:nvPr/>
        </p:nvSpPr>
        <p:spPr>
          <a:xfrm>
            <a:off x="285750" y="1866582"/>
            <a:ext cx="6172200" cy="3294354"/>
          </a:xfrm>
          <a:prstGeom prst="rect">
            <a:avLst/>
          </a:prstGeom>
          <a:solidFill>
            <a:srgbClr val="F7964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a:solidFill>
                  <a:sysClr val="windowText" lastClr="000000"/>
                </a:solidFill>
                <a:latin typeface="Calibri" panose="020F0502020204030204" pitchFamily="34" charset="0"/>
                <a:ea typeface="Times New Roman" panose="02020603050405020304" pitchFamily="18" charset="0"/>
              </a:rPr>
              <a:t>KUTU 25 – ARAÇ- </a:t>
            </a:r>
            <a:r>
              <a:rPr lang="en-US" sz="1400" kern="0" dirty="0" err="1">
                <a:solidFill>
                  <a:sysClr val="windowText" lastClr="000000"/>
                </a:solidFill>
                <a:latin typeface="Calibri" panose="020F0502020204030204" pitchFamily="34" charset="0"/>
                <a:ea typeface="Times New Roman" panose="02020603050405020304" pitchFamily="18" charset="0"/>
              </a:rPr>
              <a:t>Sel</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Uyarlama</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Aracı</a:t>
            </a:r>
            <a:r>
              <a:rPr kumimoji="0" lang="fr-FR"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fr-FR"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2"/>
              </a:rPr>
              <a:t>https://reachout-cities.eu/post_type_toolkit/floodadapt-tool/</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FloodAdapt</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aracı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yerel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bölgesel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kurumların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gelecekteki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farklı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koşullar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altında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risklerini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anlamalarını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kolaylaştırarak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iklim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uyum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eylemlerini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hızlandırmayı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amaçlayan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karar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destek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aracıdır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FloodAdapt</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gelecekteki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deniz</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seviyesi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yükselmesi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yağış</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düzenindeki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değişiklikler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fırtına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sosyo-ekonomik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gelişmelerin</a:t>
            </a:r>
            <a:r>
              <a:rPr lang="en-US" sz="1400" b="0" kern="0" dirty="0">
                <a:solidFill>
                  <a:sysClr val="windowText" lastClr="000000"/>
                </a:solidFill>
                <a:latin typeface="Calibri" panose="020F0502020204030204" pitchFamily="34" charset="0"/>
                <a:ea typeface="Times New Roman" panose="02020603050405020304" pitchFamily="18" charset="0"/>
              </a:rPr>
              <a:t> ek </a:t>
            </a:r>
            <a:r>
              <a:rPr lang="en-US" sz="1400" b="0" kern="0" dirty="0" err="1">
                <a:solidFill>
                  <a:sysClr val="windowText" lastClr="000000"/>
                </a:solidFill>
                <a:latin typeface="Calibri" panose="020F0502020204030204" pitchFamily="34" charset="0"/>
                <a:ea typeface="Times New Roman" panose="02020603050405020304" pitchFamily="18" charset="0"/>
              </a:rPr>
              <a:t>etkileri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olsun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a:t>
            </a:r>
            <a:r>
              <a:rPr lang="en-US" sz="1400" b="0" kern="0" dirty="0">
                <a:solidFill>
                  <a:sysClr val="windowText" lastClr="000000"/>
                </a:solidFill>
                <a:latin typeface="Calibri" panose="020F0502020204030204" pitchFamily="34" charset="0"/>
                <a:ea typeface="Times New Roman" panose="02020603050405020304" pitchFamily="18" charset="0"/>
              </a:rPr>
              <a:t> da </a:t>
            </a:r>
            <a:r>
              <a:rPr lang="en-US" sz="1400" b="0" kern="0" dirty="0" err="1">
                <a:solidFill>
                  <a:sysClr val="windowText" lastClr="000000"/>
                </a:solidFill>
                <a:latin typeface="Calibri" panose="020F0502020204030204" pitchFamily="34" charset="0"/>
                <a:ea typeface="Times New Roman" panose="02020603050405020304" pitchFamily="18" charset="0"/>
              </a:rPr>
              <a:t>olmasın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deniz</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yağış</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nehir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taşkınlarının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herhangi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kombinasyonu</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anlamına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bileşik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taşkınları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değerlendirmek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kullanılabilir</a:t>
            </a:r>
            <a:r>
              <a:rPr lang="en-US" sz="1400" b="0" kern="0" dirty="0">
                <a:solidFill>
                  <a:sysClr val="windowText" lastClr="000000"/>
                </a:solidFill>
                <a:latin typeface="Calibri" panose="020F0502020204030204" pitchFamily="34" charset="0"/>
                <a:ea typeface="Times New Roman" panose="02020603050405020304" pitchFamily="18" charset="0"/>
              </a:rPr>
              <a:t>.</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FloodAdapt</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aracının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kullanıcı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arayüzü</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güçlü</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verimli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tehlikesi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modellerini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hesaplamalı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modelleme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geçmişi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olmayan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kullanıcılar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kolayca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erişilebilir</a:t>
            </a:r>
            <a:r>
              <a:rPr lang="en-US" sz="1400" b="0" kern="0" dirty="0">
                <a:solidFill>
                  <a:sysClr val="windowText" lastClr="000000"/>
                </a:solidFill>
                <a:latin typeface="Calibri" panose="020F0502020204030204" pitchFamily="34" charset="0"/>
                <a:ea typeface="Times New Roman" panose="02020603050405020304" pitchFamily="18" charset="0"/>
              </a:rPr>
              <a:t> hale </a:t>
            </a:r>
            <a:r>
              <a:rPr lang="en-US" sz="1400" b="0" kern="0" dirty="0" err="1">
                <a:solidFill>
                  <a:sysClr val="windowText" lastClr="000000"/>
                </a:solidFill>
                <a:latin typeface="Calibri" panose="020F0502020204030204" pitchFamily="34" charset="0"/>
                <a:ea typeface="Times New Roman" panose="02020603050405020304" pitchFamily="18" charset="0"/>
              </a:rPr>
              <a:t>getirir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Kullanıcıların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senaryolarını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etkilerini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tanımlamasına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simüle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etmesine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görselleştirmesine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taşkınları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azaltmak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etkili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stratejiler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keşfetmesine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yardımcı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olur</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8" name="Text Box 54">
            <a:extLst>
              <a:ext uri="{FF2B5EF4-FFF2-40B4-BE49-F238E27FC236}">
                <a16:creationId xmlns:a16="http://schemas.microsoft.com/office/drawing/2014/main" id="{7D85F9CC-C66B-FE49-855C-B0B78CB6705B}"/>
              </a:ext>
            </a:extLst>
          </p:cNvPr>
          <p:cNvSpPr txBox="1"/>
          <p:nvPr/>
        </p:nvSpPr>
        <p:spPr>
          <a:xfrm>
            <a:off x="6457950" y="1851216"/>
            <a:ext cx="5810250" cy="5006783"/>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latin typeface="Calibri" panose="020F0502020204030204" pitchFamily="34" charset="0"/>
                <a:ea typeface="Times New Roman" panose="02020603050405020304" pitchFamily="18" charset="0"/>
              </a:rPr>
              <a:t>KUTU 26 - </a:t>
            </a:r>
            <a:r>
              <a:rPr lang="en-US" sz="1200" kern="0" dirty="0" err="1">
                <a:solidFill>
                  <a:sysClr val="windowText" lastClr="000000"/>
                </a:solidFill>
                <a:latin typeface="Calibri" panose="020F0502020204030204" pitchFamily="34" charset="0"/>
                <a:ea typeface="Times New Roman" panose="02020603050405020304" pitchFamily="18" charset="0"/>
              </a:rPr>
              <a:t>Örnek</a:t>
            </a:r>
            <a:r>
              <a:rPr lang="en-US" sz="1200" kern="0" dirty="0">
                <a:solidFill>
                  <a:sysClr val="windowText" lastClr="000000"/>
                </a:solidFill>
                <a:latin typeface="Calibri" panose="020F0502020204030204" pitchFamily="34" charset="0"/>
                <a:ea typeface="Times New Roman" panose="02020603050405020304" pitchFamily="18" charset="0"/>
              </a:rPr>
              <a:t>: </a:t>
            </a:r>
            <a:r>
              <a:rPr lang="en-US" sz="1200" kern="0" dirty="0" err="1">
                <a:solidFill>
                  <a:sysClr val="windowText" lastClr="000000"/>
                </a:solidFill>
                <a:latin typeface="Calibri" panose="020F0502020204030204" pitchFamily="34" charset="0"/>
                <a:ea typeface="Times New Roman" panose="02020603050405020304" pitchFamily="18" charset="0"/>
              </a:rPr>
              <a:t>Valensiya</a:t>
            </a:r>
            <a:r>
              <a:rPr lang="en-US" sz="1200" kern="0" dirty="0">
                <a:solidFill>
                  <a:sysClr val="windowText" lastClr="000000"/>
                </a:solidFill>
                <a:latin typeface="Calibri" panose="020F0502020204030204" pitchFamily="34" charset="0"/>
                <a:ea typeface="Times New Roman" panose="02020603050405020304" pitchFamily="18" charset="0"/>
              </a:rPr>
              <a:t>, </a:t>
            </a:r>
            <a:r>
              <a:rPr lang="en-US" sz="1200" kern="0" dirty="0" err="1">
                <a:solidFill>
                  <a:sysClr val="windowText" lastClr="000000"/>
                </a:solidFill>
                <a:latin typeface="Calibri" panose="020F0502020204030204" pitchFamily="34" charset="0"/>
                <a:ea typeface="Times New Roman" panose="02020603050405020304" pitchFamily="18" charset="0"/>
              </a:rPr>
              <a:t>İspanya'daki</a:t>
            </a:r>
            <a:r>
              <a:rPr lang="en-US" sz="1200" kern="0" dirty="0">
                <a:solidFill>
                  <a:sysClr val="windowText" lastClr="000000"/>
                </a:solidFill>
                <a:latin typeface="Calibri" panose="020F0502020204030204" pitchFamily="34" charset="0"/>
                <a:ea typeface="Times New Roman" panose="02020603050405020304" pitchFamily="18" charset="0"/>
              </a:rPr>
              <a:t> </a:t>
            </a:r>
            <a:r>
              <a:rPr lang="en-US" sz="1200" kern="0" dirty="0" err="1">
                <a:solidFill>
                  <a:sysClr val="windowText" lastClr="000000"/>
                </a:solidFill>
                <a:latin typeface="Calibri" panose="020F0502020204030204" pitchFamily="34" charset="0"/>
                <a:ea typeface="Times New Roman" panose="02020603050405020304" pitchFamily="18" charset="0"/>
              </a:rPr>
              <a:t>sellere</a:t>
            </a:r>
            <a:r>
              <a:rPr lang="en-US" sz="1200" kern="0" dirty="0">
                <a:solidFill>
                  <a:sysClr val="windowText" lastClr="000000"/>
                </a:solidFill>
                <a:latin typeface="Calibri" panose="020F0502020204030204" pitchFamily="34" charset="0"/>
                <a:ea typeface="Times New Roman" panose="02020603050405020304" pitchFamily="18" charset="0"/>
              </a:rPr>
              <a:t> </a:t>
            </a:r>
            <a:r>
              <a:rPr lang="en-US" sz="1200" kern="0" dirty="0" err="1">
                <a:solidFill>
                  <a:sysClr val="windowText" lastClr="000000"/>
                </a:solidFill>
                <a:latin typeface="Calibri" panose="020F0502020204030204" pitchFamily="34" charset="0"/>
                <a:ea typeface="Times New Roman" panose="02020603050405020304" pitchFamily="18" charset="0"/>
              </a:rPr>
              <a:t>uyum</a:t>
            </a:r>
            <a:r>
              <a:rPr lang="en-US" sz="1200" kern="0" dirty="0">
                <a:solidFill>
                  <a:sysClr val="windowText" lastClr="000000"/>
                </a:solidFill>
                <a:latin typeface="Calibri" panose="020F0502020204030204" pitchFamily="34" charset="0"/>
                <a:ea typeface="Times New Roman" panose="02020603050405020304" pitchFamily="18" charset="0"/>
              </a:rPr>
              <a:t> </a:t>
            </a:r>
            <a:r>
              <a:rPr lang="en-US" sz="1200" kern="0" dirty="0" err="1">
                <a:solidFill>
                  <a:sysClr val="windowText" lastClr="000000"/>
                </a:solidFill>
                <a:latin typeface="Calibri" panose="020F0502020204030204" pitchFamily="34" charset="0"/>
                <a:ea typeface="Times New Roman" panose="02020603050405020304" pitchFamily="18" charset="0"/>
              </a:rPr>
              <a:t>sağlamak</a:t>
            </a:r>
            <a:r>
              <a:rPr kumimoji="0" lang="fr-FR" sz="1200" b="0" i="1"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a:t>
            </a:r>
            <a:r>
              <a:rPr kumimoji="0" lang="fr-FR"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r>
              <a:rPr kumimoji="0" lang="fr-FR"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fr-FR" sz="12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3"/>
              </a:rPr>
              <a:t>https://climate-adapt.eea.europa.eu/en/mission/solutions/mission-case-studies/valencian-multi-level-collaboration-space</a:t>
            </a:r>
            <a:r>
              <a:rPr kumimoji="0" lang="fr-FR"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b="0" kern="0" dirty="0" err="1">
                <a:solidFill>
                  <a:sysClr val="windowText" lastClr="000000"/>
                </a:solidFill>
                <a:latin typeface="Calibri" panose="020F0502020204030204" pitchFamily="34" charset="0"/>
                <a:ea typeface="Times New Roman" panose="02020603050405020304" pitchFamily="18" charset="0"/>
              </a:rPr>
              <a:t>Ekim</a:t>
            </a:r>
            <a:r>
              <a:rPr lang="en-US" sz="1200" b="0" kern="0" dirty="0">
                <a:solidFill>
                  <a:sysClr val="windowText" lastClr="000000"/>
                </a:solidFill>
                <a:latin typeface="Calibri" panose="020F0502020204030204" pitchFamily="34" charset="0"/>
                <a:ea typeface="Times New Roman" panose="02020603050405020304" pitchFamily="18" charset="0"/>
              </a:rPr>
              <a:t> 2024'te </a:t>
            </a:r>
            <a:r>
              <a:rPr lang="en-US" sz="1200" b="0" kern="0" dirty="0" err="1">
                <a:solidFill>
                  <a:sysClr val="windowText" lastClr="000000"/>
                </a:solidFill>
                <a:latin typeface="Calibri" panose="020F0502020204030204" pitchFamily="34" charset="0"/>
                <a:ea typeface="Times New Roman" panose="02020603050405020304" pitchFamily="18" charset="0"/>
              </a:rPr>
              <a:t>Valensiya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olağanüstü</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yağışlardan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kaynaklanan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ve</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önemli</a:t>
            </a:r>
            <a:r>
              <a:rPr lang="en-US" sz="1200" b="0" kern="0" dirty="0">
                <a:solidFill>
                  <a:sysClr val="windowText" lastClr="000000"/>
                </a:solidFill>
                <a:latin typeface="Calibri" panose="020F0502020204030204" pitchFamily="34" charset="0"/>
                <a:ea typeface="Times New Roman" panose="02020603050405020304" pitchFamily="18" charset="0"/>
              </a:rPr>
              <a:t> can </a:t>
            </a:r>
            <a:r>
              <a:rPr lang="en-US" sz="1200" b="0" kern="0" dirty="0" err="1">
                <a:solidFill>
                  <a:sysClr val="windowText" lastClr="000000"/>
                </a:solidFill>
                <a:latin typeface="Calibri" panose="020F0502020204030204" pitchFamily="34" charset="0"/>
                <a:ea typeface="Times New Roman" panose="02020603050405020304" pitchFamily="18" charset="0"/>
              </a:rPr>
              <a:t>kaybına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ve</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maddi</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hasara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yol</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açan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yıkıcı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sel</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felaketleri</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yaşadı</a:t>
            </a:r>
            <a:r>
              <a:rPr lang="en-US" sz="1200" b="0" kern="0" dirty="0">
                <a:solidFill>
                  <a:sysClr val="windowText" lastClr="000000"/>
                </a:solidFill>
                <a:latin typeface="Calibri" panose="020F0502020204030204" pitchFamily="34" charset="0"/>
                <a:ea typeface="Times New Roman" panose="02020603050405020304" pitchFamily="18" charset="0"/>
              </a:rPr>
              <a:t>. Bu </a:t>
            </a:r>
            <a:r>
              <a:rPr lang="en-US" sz="1200" b="0" kern="0" dirty="0" err="1">
                <a:solidFill>
                  <a:sysClr val="windowText" lastClr="000000"/>
                </a:solidFill>
                <a:latin typeface="Calibri" panose="020F0502020204030204" pitchFamily="34" charset="0"/>
                <a:ea typeface="Times New Roman" panose="02020603050405020304" pitchFamily="18" charset="0"/>
              </a:rPr>
              <a:t>olay</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şehrin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iklim</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değişikliğinin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şiddetlendirdiği</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aşırı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hava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olaylarına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karşı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savunmasızlığını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vurguladı</a:t>
            </a:r>
            <a:r>
              <a:rPr lang="en-US" sz="1200" b="0" kern="0" dirty="0">
                <a:solidFill>
                  <a:sysClr val="windowText" lastClr="000000"/>
                </a:solidFill>
                <a:latin typeface="Calibri" panose="020F0502020204030204" pitchFamily="34" charset="0"/>
                <a:ea typeface="Times New Roman" panose="02020603050405020304" pitchFamily="18" charset="0"/>
              </a:rPr>
              <a:t>. 
Buna </a:t>
            </a:r>
            <a:r>
              <a:rPr lang="en-US" sz="1200" b="0" kern="0" dirty="0" err="1">
                <a:solidFill>
                  <a:sysClr val="windowText" lastClr="000000"/>
                </a:solidFill>
                <a:latin typeface="Calibri" panose="020F0502020204030204" pitchFamily="34" charset="0"/>
                <a:ea typeface="Times New Roman" panose="02020603050405020304" pitchFamily="18" charset="0"/>
              </a:rPr>
              <a:t>yanıt</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olarak</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Valensiya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gelecekteki</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su</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baskınlarına</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karşı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dayanıklılığını</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artırmak</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için</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çeşitli</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önlemler</a:t>
            </a:r>
            <a:r>
              <a:rPr lang="en-US" sz="1200" b="0" kern="0" dirty="0">
                <a:solidFill>
                  <a:sysClr val="windowText" lastClr="000000"/>
                </a:solidFill>
                <a:latin typeface="Calibri" panose="020F0502020204030204" pitchFamily="34" charset="0"/>
                <a:ea typeface="Times New Roman" panose="02020603050405020304" pitchFamily="18" charset="0"/>
              </a:rPr>
              <a:t> </a:t>
            </a:r>
            <a:r>
              <a:rPr lang="en-US" sz="1200" b="0" kern="0" dirty="0" err="1">
                <a:solidFill>
                  <a:sysClr val="windowText" lastClr="000000"/>
                </a:solidFill>
                <a:latin typeface="Calibri" panose="020F0502020204030204" pitchFamily="34" charset="0"/>
                <a:ea typeface="Times New Roman" panose="02020603050405020304" pitchFamily="18" charset="0"/>
              </a:rPr>
              <a:t>başlattı</a:t>
            </a:r>
            <a:r>
              <a:rPr lang="en-US" sz="1200" b="0" kern="0" dirty="0">
                <a:solidFill>
                  <a:sysClr val="windowText" lastClr="000000"/>
                </a:solidFill>
                <a:latin typeface="Calibri" panose="020F0502020204030204" pitchFamily="34" charset="0"/>
                <a:ea typeface="Times New Roman" panose="02020603050405020304" pitchFamily="18"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endParaRPr>
          </a:p>
          <a:p>
            <a:pPr lvl="0"/>
            <a:r>
              <a:rPr lang="tr-TR" sz="1200" dirty="0">
                <a:solidFill>
                  <a:schemeClr val="tx1"/>
                </a:solidFill>
                <a:latin typeface="+mn-lt"/>
              </a:rPr>
              <a:t>Entegre İklim Stratejileri</a:t>
            </a:r>
            <a:r>
              <a:rPr lang="tr-TR" sz="1200" b="0" dirty="0">
                <a:solidFill>
                  <a:schemeClr val="tx1"/>
                </a:solidFill>
                <a:latin typeface="+mn-lt"/>
              </a:rPr>
              <a:t>: Şehir, uyum ve </a:t>
            </a:r>
            <a:r>
              <a:rPr lang="tr-TR" sz="1200" b="0" dirty="0" err="1">
                <a:solidFill>
                  <a:schemeClr val="tx1"/>
                </a:solidFill>
                <a:latin typeface="+mn-lt"/>
              </a:rPr>
              <a:t>azaltım</a:t>
            </a:r>
            <a:r>
              <a:rPr lang="tr-TR" sz="1200" b="0" dirty="0">
                <a:solidFill>
                  <a:schemeClr val="tx1"/>
                </a:solidFill>
                <a:latin typeface="+mn-lt"/>
              </a:rPr>
              <a:t> stratejilerini birleştiren metodolojik bir çerçeve geliştiriyor. Bu yaklaşım, karar vericilerin etkili iklim eylemlerini hayata geçirmelerine destek olmayı amaçlamaktadır. </a:t>
            </a:r>
            <a:r>
              <a:rPr lang="tr-TR" sz="1200" b="0" dirty="0" err="1">
                <a:solidFill>
                  <a:schemeClr val="tx1"/>
                </a:solidFill>
                <a:latin typeface="+mn-lt"/>
              </a:rPr>
              <a:t>Valensiya'da</a:t>
            </a:r>
            <a:r>
              <a:rPr lang="tr-TR" sz="1200" b="0" dirty="0">
                <a:solidFill>
                  <a:schemeClr val="tx1"/>
                </a:solidFill>
                <a:latin typeface="+mn-lt"/>
              </a:rPr>
              <a:t>, iklim politikası ve uygulamasının birincil odak noktası olan </a:t>
            </a:r>
            <a:r>
              <a:rPr lang="tr-TR" sz="1200" b="0" dirty="0" err="1">
                <a:solidFill>
                  <a:schemeClr val="tx1"/>
                </a:solidFill>
                <a:latin typeface="+mn-lt"/>
              </a:rPr>
              <a:t>azaltım</a:t>
            </a:r>
            <a:r>
              <a:rPr lang="tr-TR" sz="1200" b="0" dirty="0">
                <a:solidFill>
                  <a:schemeClr val="tx1"/>
                </a:solidFill>
                <a:latin typeface="+mn-lt"/>
              </a:rPr>
              <a:t> yıllarının ardından iklim adaptasyonu artık önem kazanıyor.</a:t>
            </a:r>
          </a:p>
          <a:p>
            <a:pPr lvl="0"/>
            <a:r>
              <a:rPr lang="tr-TR" sz="1200" dirty="0">
                <a:solidFill>
                  <a:schemeClr val="tx1"/>
                </a:solidFill>
                <a:latin typeface="+mn-lt"/>
              </a:rPr>
              <a:t>Avrupa Girişimlerinden Öğrenmek: </a:t>
            </a:r>
            <a:r>
              <a:rPr lang="tr-TR" sz="1200" b="0" dirty="0" err="1">
                <a:solidFill>
                  <a:schemeClr val="tx1"/>
                </a:solidFill>
                <a:latin typeface="+mn-lt"/>
              </a:rPr>
              <a:t>Valensiya</a:t>
            </a:r>
            <a:r>
              <a:rPr lang="tr-TR" sz="1200" b="0" dirty="0">
                <a:solidFill>
                  <a:schemeClr val="tx1"/>
                </a:solidFill>
                <a:latin typeface="+mn-lt"/>
              </a:rPr>
              <a:t>, sel yönetimi ve iklim adaptasyonuna yönelik en iyi uygulamaları ve yenilikçi çözümleri belirlemek için Avrupa çapında pilot projeler üzerinde çalışıyor. </a:t>
            </a:r>
          </a:p>
          <a:p>
            <a:pPr lvl="0"/>
            <a:r>
              <a:rPr lang="tr-TR" sz="1200" dirty="0">
                <a:solidFill>
                  <a:schemeClr val="tx1"/>
                </a:solidFill>
                <a:latin typeface="+mn-lt"/>
              </a:rPr>
              <a:t>Altyapı İyileştirmeleri: </a:t>
            </a:r>
            <a:r>
              <a:rPr lang="tr-TR" sz="1200" b="0" dirty="0">
                <a:solidFill>
                  <a:schemeClr val="tx1"/>
                </a:solidFill>
                <a:latin typeface="+mn-lt"/>
              </a:rPr>
              <a:t>Yağmur suyunun daha etkin yönetilmesi için drenaj sistemlerinin iyileştirilmesi ve doğaya dayalı çözümlerin uygulanmasına yönelik çalışmalar devam etmektedir.</a:t>
            </a:r>
          </a:p>
          <a:p>
            <a:pPr lvl="0"/>
            <a:r>
              <a:rPr lang="tr-TR" sz="1200" b="0" dirty="0" err="1">
                <a:solidFill>
                  <a:schemeClr val="tx1"/>
                </a:solidFill>
                <a:latin typeface="+mn-lt"/>
              </a:rPr>
              <a:t>Valensiya'da</a:t>
            </a:r>
            <a:r>
              <a:rPr lang="tr-TR" sz="1200" b="0" dirty="0">
                <a:solidFill>
                  <a:schemeClr val="tx1"/>
                </a:solidFill>
                <a:latin typeface="+mn-lt"/>
              </a:rPr>
              <a:t> yetkililer, dikey ve yatay koordinasyonu sağlamak ve AB Misyonlarını entegre bir şekilde yürütmek için çok düzeyli bir 'işbirliği alanı' kuruyorlar. Bu çok düzeyli işbirliği alanının hedefleri, diğerlerinin yanı sıra şunları içerir:</a:t>
            </a:r>
          </a:p>
          <a:p>
            <a:pPr lvl="0"/>
            <a:r>
              <a:rPr lang="tr-TR" sz="1200" b="0" dirty="0">
                <a:solidFill>
                  <a:schemeClr val="tx1"/>
                </a:solidFill>
                <a:latin typeface="+mn-lt"/>
              </a:rPr>
              <a:t>Örneğin mevcut binaları uyarlayarak ve köprüleri yeniden boyutlandırarak iklim değişikliğinin etkilerine karşı dayanıklılığı artırmak;</a:t>
            </a:r>
          </a:p>
          <a:p>
            <a:pPr lvl="0"/>
            <a:r>
              <a:rPr lang="tr-TR" sz="1200" b="0" dirty="0">
                <a:solidFill>
                  <a:schemeClr val="tx1"/>
                </a:solidFill>
                <a:latin typeface="+mn-lt"/>
              </a:rPr>
              <a:t>Yüksek riskli sel bölgelerinde kalkınmanın kısıtlanabilmesi için iklim adaptasyonunun belediye ve bölge planlamasına entegrasyonunu ve yaygınlaştırılmasını destekliyor</a:t>
            </a:r>
          </a:p>
          <a:p>
            <a:r>
              <a:rPr lang="tr-TR" sz="1200" dirty="0"/>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endParaRPr>
          </a:p>
        </p:txBody>
      </p:sp>
      <p:pic>
        <p:nvPicPr>
          <p:cNvPr id="3" name="Paveikslėlis 2">
            <a:extLst>
              <a:ext uri="{FF2B5EF4-FFF2-40B4-BE49-F238E27FC236}">
                <a16:creationId xmlns:a16="http://schemas.microsoft.com/office/drawing/2014/main" id="{EB72E6AC-84C8-9B50-C5A2-3694CA530592}"/>
              </a:ext>
            </a:extLst>
          </p:cNvPr>
          <p:cNvPicPr>
            <a:picLocks noChangeAspect="1"/>
          </p:cNvPicPr>
          <p:nvPr/>
        </p:nvPicPr>
        <p:blipFill>
          <a:blip r:embed="rId4"/>
          <a:stretch>
            <a:fillRect/>
          </a:stretch>
        </p:blipFill>
        <p:spPr>
          <a:xfrm>
            <a:off x="4850968" y="91565"/>
            <a:ext cx="2789987" cy="1004868"/>
          </a:xfrm>
          <a:prstGeom prst="rect">
            <a:avLst/>
          </a:prstGeom>
        </p:spPr>
      </p:pic>
    </p:spTree>
    <p:extLst>
      <p:ext uri="{BB962C8B-B14F-4D97-AF65-F5344CB8AC3E}">
        <p14:creationId xmlns:p14="http://schemas.microsoft.com/office/powerpoint/2010/main" val="9857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The average summer season intensity of urban heat island (°C) and the  projected number of extreme heatwaves in near future (2020-2052; RCP8.5) |  European Environment Agency's home page">
            <a:extLst>
              <a:ext uri="{FF2B5EF4-FFF2-40B4-BE49-F238E27FC236}">
                <a16:creationId xmlns:a16="http://schemas.microsoft.com/office/drawing/2014/main" id="{FC80D763-DCD3-AE35-1919-891CE52B4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986"/>
            <a:ext cx="12191999" cy="7129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633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694009" y="1454855"/>
            <a:ext cx="4930140" cy="1539875"/>
          </a:xfrm>
        </p:spPr>
        <p:txBody>
          <a:bodyPr>
            <a:normAutofit fontScale="90000"/>
          </a:bodyPr>
          <a:lstStyle/>
          <a:p>
            <a:r>
              <a:rPr lang="en-US" dirty="0" err="1"/>
              <a:t>Araçlar</a:t>
            </a:r>
            <a:r>
              <a:rPr lang="en-US" dirty="0"/>
              <a:t> &amp; </a:t>
            </a:r>
            <a:r>
              <a:rPr lang="en-US" dirty="0" err="1"/>
              <a:t>Örnekler</a:t>
            </a:r>
            <a:r>
              <a:rPr lang="en-US" dirty="0"/>
              <a:t> 2: </a:t>
            </a:r>
            <a:r>
              <a:rPr lang="en-US" dirty="0" err="1"/>
              <a:t>Isı</a:t>
            </a:r>
            <a:r>
              <a:rPr lang="en-US" dirty="0"/>
              <a:t> </a:t>
            </a:r>
            <a:r>
              <a:rPr lang="en-US" dirty="0" err="1"/>
              <a:t>Dalgalarına</a:t>
            </a:r>
            <a:r>
              <a:rPr lang="en-US" dirty="0"/>
              <a:t>  </a:t>
            </a:r>
            <a:r>
              <a:rPr lang="en-US" dirty="0" err="1"/>
              <a:t>Uyum</a:t>
            </a:r>
            <a:r>
              <a:rPr lang="en-US" dirty="0"/>
              <a:t> </a:t>
            </a:r>
            <a:r>
              <a:rPr lang="en-US" dirty="0" err="1"/>
              <a:t>Sağlama</a:t>
            </a:r>
            <a:endParaRPr lang="en-US" dirty="0"/>
          </a:p>
        </p:txBody>
      </p:sp>
      <p:sp>
        <p:nvSpPr>
          <p:cNvPr id="4" name="Text Box 48">
            <a:extLst>
              <a:ext uri="{FF2B5EF4-FFF2-40B4-BE49-F238E27FC236}">
                <a16:creationId xmlns:a16="http://schemas.microsoft.com/office/drawing/2014/main" id="{D648EF22-48F0-2945-B50C-BD8267FB11BC}"/>
              </a:ext>
            </a:extLst>
          </p:cNvPr>
          <p:cNvSpPr txBox="1"/>
          <p:nvPr/>
        </p:nvSpPr>
        <p:spPr>
          <a:xfrm>
            <a:off x="101554" y="3406527"/>
            <a:ext cx="6115050" cy="2960370"/>
          </a:xfrm>
          <a:prstGeom prst="rect">
            <a:avLst/>
          </a:prstGeom>
          <a:solidFill>
            <a:srgbClr val="F7964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a:solidFill>
                  <a:sysClr val="windowText" lastClr="000000"/>
                </a:solidFill>
                <a:latin typeface="Calibri" panose="020F0502020204030204" pitchFamily="34" charset="0"/>
                <a:ea typeface="Times New Roman" panose="02020603050405020304" pitchFamily="18" charset="0"/>
              </a:rPr>
              <a:t>SKUTU 27 – TOOL- </a:t>
            </a:r>
            <a:r>
              <a:rPr lang="en-US" sz="1400" kern="0" dirty="0" err="1">
                <a:solidFill>
                  <a:sysClr val="windowText" lastClr="000000"/>
                </a:solidFill>
                <a:latin typeface="Calibri" panose="020F0502020204030204" pitchFamily="34" charset="0"/>
                <a:ea typeface="Times New Roman" panose="02020603050405020304" pitchFamily="18" charset="0"/>
              </a:rPr>
              <a:t>Termal</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Değerlendirme</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Aracı</a:t>
            </a:r>
            <a:r>
              <a:rPr lang="en-US" sz="1400" kern="0" dirty="0">
                <a:solidFill>
                  <a:sysClr val="windowText" lastClr="000000"/>
                </a:solidFill>
                <a:latin typeface="Calibri" panose="020F0502020204030204" pitchFamily="34" charset="0"/>
                <a:ea typeface="Times New Roman" panose="02020603050405020304" pitchFamily="18" charset="0"/>
              </a:rPr>
              <a:t> Kaynak</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r>
              <a:rPr lang="en-US" sz="1400" b="0" u="sng" kern="0" dirty="0">
                <a:solidFill>
                  <a:srgbClr val="0000FF"/>
                </a:solidFill>
                <a:latin typeface="Calibri" panose="020F0502020204030204" pitchFamily="34" charset="0"/>
                <a:ea typeface="Times New Roman" panose="02020603050405020304" pitchFamily="18" charset="0"/>
                <a:hlinkClick r:id="rId2"/>
              </a:rPr>
              <a:t>https://reachout-cities.eu/post_type_toolkit/thermal-assessment-tool/</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lang="en-US" sz="1400" b="0" kern="0" dirty="0">
              <a:solidFill>
                <a:sysClr val="windowText" lastClr="000000"/>
              </a:solidFill>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a:solidFill>
                  <a:sysClr val="windowText" lastClr="000000"/>
                </a:solidFill>
                <a:latin typeface="Calibri" panose="020F0502020204030204" pitchFamily="34" charset="0"/>
                <a:ea typeface="Times New Roman" panose="02020603050405020304" pitchFamily="18" charset="0"/>
              </a:rPr>
              <a:t> </a:t>
            </a:r>
            <a:endParaRPr lang="en-US" sz="1400" b="0" kern="0" dirty="0">
              <a:solidFill>
                <a:sysClr val="windowText" lastClr="000000"/>
              </a:solidFill>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Termal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Değerlendirme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Aracı</a:t>
            </a:r>
            <a:r>
              <a:rPr lang="en-US" sz="1400" b="0" kern="0" dirty="0">
                <a:solidFill>
                  <a:sysClr val="windowText" lastClr="000000"/>
                </a:solidFill>
                <a:latin typeface="Calibri" panose="020F0502020204030204" pitchFamily="34" charset="0"/>
                <a:ea typeface="Times New Roman" panose="02020603050405020304" pitchFamily="18" charset="0"/>
              </a:rPr>
              <a:t> (TAT), </a:t>
            </a:r>
            <a:r>
              <a:rPr lang="en-US" sz="1400" b="0" kern="0" dirty="0" err="1">
                <a:solidFill>
                  <a:sysClr val="windowText" lastClr="000000"/>
                </a:solidFill>
                <a:latin typeface="Calibri" panose="020F0502020204030204" pitchFamily="34" charset="0"/>
                <a:ea typeface="Times New Roman" panose="02020603050405020304" pitchFamily="18" charset="0"/>
              </a:rPr>
              <a:t>bu</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olayları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daha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iyi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anlamak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aşırı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dönemlerinde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Avrupa'daki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bölgelerin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şehirlerin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termal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davranışlarını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değerlendirir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görselleştirir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Şimdiye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kadar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Logroño</a:t>
            </a:r>
            <a:r>
              <a:rPr lang="en-US" sz="1400" b="0" kern="0" dirty="0">
                <a:solidFill>
                  <a:sysClr val="windowText" lastClr="000000"/>
                </a:solidFill>
                <a:latin typeface="Calibri" panose="020F0502020204030204" pitchFamily="34" charset="0"/>
                <a:ea typeface="Times New Roman" panose="02020603050405020304" pitchFamily="18" charset="0"/>
              </a:rPr>
              <a:t>, Milano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Atina'da</a:t>
            </a:r>
            <a:r>
              <a:rPr lang="en-US" sz="1400" b="0" kern="0" dirty="0">
                <a:solidFill>
                  <a:sysClr val="windowText" lastClr="000000"/>
                </a:solidFill>
                <a:latin typeface="Calibri" panose="020F0502020204030204" pitchFamily="34" charset="0"/>
                <a:ea typeface="Times New Roman" panose="02020603050405020304" pitchFamily="18" charset="0"/>
              </a:rPr>
              <a:t> test </a:t>
            </a:r>
            <a:r>
              <a:rPr lang="en-US" sz="1400" b="0" kern="0" dirty="0" err="1">
                <a:solidFill>
                  <a:sysClr val="windowText" lastClr="000000"/>
                </a:solidFill>
                <a:latin typeface="Calibri" panose="020F0502020204030204" pitchFamily="34" charset="0"/>
                <a:ea typeface="Times New Roman" panose="02020603050405020304" pitchFamily="18" charset="0"/>
              </a:rPr>
              <a:t>edildi</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Araç</a:t>
            </a:r>
            <a:r>
              <a:rPr lang="en-US" sz="1400" b="0" kern="0" dirty="0">
                <a:solidFill>
                  <a:sysClr val="windowText" lastClr="000000"/>
                </a:solidFill>
                <a:latin typeface="Calibri" panose="020F0502020204030204" pitchFamily="34" charset="0"/>
                <a:ea typeface="Times New Roman" panose="02020603050405020304" pitchFamily="18" charset="0"/>
              </a:rPr>
              <a:t>, son </a:t>
            </a:r>
            <a:r>
              <a:rPr lang="en-US" sz="1400" b="0" kern="0" dirty="0" err="1">
                <a:solidFill>
                  <a:sysClr val="windowText" lastClr="000000"/>
                </a:solidFill>
                <a:latin typeface="Calibri" panose="020F0502020204030204" pitchFamily="34" charset="0"/>
                <a:ea typeface="Times New Roman" panose="02020603050405020304" pitchFamily="18" charset="0"/>
              </a:rPr>
              <a:t>kullanıcıların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karar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vericilerin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orta</a:t>
            </a:r>
            <a:r>
              <a:rPr lang="en-US" sz="1400" b="0" kern="0" dirty="0">
                <a:solidFill>
                  <a:sysClr val="windowText" lastClr="000000"/>
                </a:solidFill>
                <a:latin typeface="Calibri" panose="020F0502020204030204" pitchFamily="34" charset="0"/>
                <a:ea typeface="Times New Roman" panose="02020603050405020304" pitchFamily="18" charset="0"/>
              </a:rPr>
              <a:t> (RCP4.5)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çok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(RCP8.5) </a:t>
            </a:r>
            <a:r>
              <a:rPr lang="en-US" sz="1400" b="0" kern="0" dirty="0" err="1">
                <a:solidFill>
                  <a:sysClr val="windowText" lastClr="000000"/>
                </a:solidFill>
                <a:latin typeface="Calibri" panose="020F0502020204030204" pitchFamily="34" charset="0"/>
                <a:ea typeface="Times New Roman" panose="02020603050405020304" pitchFamily="18" charset="0"/>
              </a:rPr>
              <a:t>emisyon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senaryoları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dikkate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alındığında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önümüzdeki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yıllarda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aşırı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olaylarının</a:t>
            </a:r>
            <a:r>
              <a:rPr lang="en-US" sz="1400" b="0" kern="0" dirty="0">
                <a:solidFill>
                  <a:sysClr val="windowText" lastClr="000000"/>
                </a:solidFill>
                <a:latin typeface="Calibri" panose="020F0502020204030204" pitchFamily="34" charset="0"/>
                <a:ea typeface="Times New Roman" panose="02020603050405020304" pitchFamily="18" charset="0"/>
              </a:rPr>
              <a:t> ne </a:t>
            </a:r>
            <a:r>
              <a:rPr lang="en-US" sz="1400" b="0" kern="0" dirty="0" err="1">
                <a:solidFill>
                  <a:sysClr val="windowText" lastClr="000000"/>
                </a:solidFill>
                <a:latin typeface="Calibri" panose="020F0502020204030204" pitchFamily="34" charset="0"/>
                <a:ea typeface="Times New Roman" panose="02020603050405020304" pitchFamily="18" charset="0"/>
              </a:rPr>
              <a:t>kadar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uzun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yoğun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olacağını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kolayca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görselleştirmelerine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olanak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tanıyor</a:t>
            </a:r>
            <a:r>
              <a:rPr lang="en-US" sz="1400" b="0" kern="0" dirty="0">
                <a:solidFill>
                  <a:sysClr val="windowText" lastClr="000000"/>
                </a:solidFill>
                <a:latin typeface="Calibri" panose="020F0502020204030204" pitchFamily="34" charset="0"/>
                <a:ea typeface="Times New Roman" panose="02020603050405020304" pitchFamily="18" charset="0"/>
              </a:rPr>
              <a:t>. Bu, </a:t>
            </a:r>
            <a:r>
              <a:rPr lang="en-US" sz="1400" b="0" kern="0" dirty="0" err="1">
                <a:solidFill>
                  <a:sysClr val="windowText" lastClr="000000"/>
                </a:solidFill>
                <a:latin typeface="Calibri" panose="020F0502020204030204" pitchFamily="34" charset="0"/>
                <a:ea typeface="Times New Roman" panose="02020603050405020304" pitchFamily="18" charset="0"/>
              </a:rPr>
              <a:t>vatandaşlar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farkındalık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yaratır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hükümetlerin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etkili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politika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oluşturma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yoluyla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şehri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hazırlamasını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korumasını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destekler</a:t>
            </a:r>
            <a:r>
              <a:rPr lang="en-US" sz="1400" b="0" kern="0" dirty="0">
                <a:solidFill>
                  <a:sysClr val="windowText" lastClr="000000"/>
                </a:solidFill>
                <a:latin typeface="Calibri" panose="020F0502020204030204" pitchFamily="34" charset="0"/>
                <a:ea typeface="Times New Roman" panose="02020603050405020304" pitchFamily="18" charset="0"/>
              </a:rPr>
              <a:t>.</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7" name="Text Box 62">
            <a:extLst>
              <a:ext uri="{FF2B5EF4-FFF2-40B4-BE49-F238E27FC236}">
                <a16:creationId xmlns:a16="http://schemas.microsoft.com/office/drawing/2014/main" id="{FE6A66B1-0338-3449-AEF2-C9B3D8310FEC}"/>
              </a:ext>
            </a:extLst>
          </p:cNvPr>
          <p:cNvSpPr txBox="1"/>
          <p:nvPr/>
        </p:nvSpPr>
        <p:spPr>
          <a:xfrm>
            <a:off x="5974080" y="654804"/>
            <a:ext cx="6217920" cy="6151880"/>
          </a:xfrm>
          <a:prstGeom prst="rect">
            <a:avLst/>
          </a:prstGeom>
          <a:solidFill>
            <a:srgbClr val="4F81BD">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400" kern="0" dirty="0">
                <a:solidFill>
                  <a:sysClr val="windowText" lastClr="000000"/>
                </a:solidFill>
                <a:latin typeface="Calibri" panose="020F0502020204030204" pitchFamily="34" charset="0"/>
                <a:ea typeface="Times New Roman" panose="02020603050405020304" pitchFamily="18" charset="0"/>
              </a:rPr>
              <a:t>KUTU 28 - </a:t>
            </a:r>
            <a:r>
              <a:rPr lang="en-US" sz="1400" kern="0" dirty="0" err="1">
                <a:solidFill>
                  <a:sysClr val="windowText" lastClr="000000"/>
                </a:solidFill>
                <a:latin typeface="Calibri" panose="020F0502020204030204" pitchFamily="34" charset="0"/>
                <a:ea typeface="Times New Roman" panose="02020603050405020304" pitchFamily="18" charset="0"/>
              </a:rPr>
              <a:t>Örnek</a:t>
            </a:r>
            <a:r>
              <a:rPr lang="en-US" sz="1400" kern="0" dirty="0">
                <a:solidFill>
                  <a:sysClr val="windowText" lastClr="000000"/>
                </a:solidFill>
                <a:latin typeface="Calibri" panose="020F0502020204030204" pitchFamily="34" charset="0"/>
                <a:ea typeface="Times New Roman" panose="02020603050405020304" pitchFamily="18" charset="0"/>
              </a:rPr>
              <a:t>: İstanbul </a:t>
            </a:r>
            <a:r>
              <a:rPr lang="en-US" sz="1400" kern="0" dirty="0" err="1">
                <a:solidFill>
                  <a:sysClr val="windowText" lastClr="000000"/>
                </a:solidFill>
                <a:latin typeface="Calibri" panose="020F0502020204030204" pitchFamily="34" charset="0"/>
                <a:ea typeface="Times New Roman" panose="02020603050405020304" pitchFamily="18" charset="0"/>
              </a:rPr>
              <a:t>ve</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Torino'daki</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sıcak</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hava</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dalgalarına</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uyum</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sağlamak</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Istanbul, </a:t>
            </a:r>
            <a:r>
              <a:rPr kumimoji="0" lang="en-US" sz="1400" b="1"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Türkiye</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a:solidFill>
                  <a:sysClr val="windowText" lastClr="000000"/>
                </a:solidFill>
                <a:latin typeface="Calibri" panose="020F0502020204030204" pitchFamily="34" charset="0"/>
                <a:ea typeface="Times New Roman" panose="02020603050405020304" pitchFamily="18" charset="0"/>
              </a:rPr>
              <a:t>İstanbul, </a:t>
            </a:r>
            <a:r>
              <a:rPr lang="en-US" sz="1400" b="0" kern="0" dirty="0" err="1">
                <a:solidFill>
                  <a:sysClr val="windowText" lastClr="000000"/>
                </a:solidFill>
                <a:latin typeface="Calibri" panose="020F0502020204030204" pitchFamily="34" charset="0"/>
                <a:ea typeface="Times New Roman" panose="02020603050405020304" pitchFamily="18" charset="0"/>
              </a:rPr>
              <a:t>kentsel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ısı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adası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etkisiyle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daha</a:t>
            </a:r>
            <a:r>
              <a:rPr lang="en-US" sz="1400" b="0" kern="0" dirty="0">
                <a:solidFill>
                  <a:sysClr val="windowText" lastClr="000000"/>
                </a:solidFill>
                <a:latin typeface="Calibri" panose="020F0502020204030204" pitchFamily="34" charset="0"/>
                <a:ea typeface="Times New Roman" panose="02020603050405020304" pitchFamily="18" charset="0"/>
              </a:rPr>
              <a:t> da </a:t>
            </a:r>
            <a:r>
              <a:rPr lang="en-US" sz="1400" b="0" kern="0" dirty="0" err="1">
                <a:solidFill>
                  <a:sysClr val="windowText" lastClr="000000"/>
                </a:solidFill>
                <a:latin typeface="Calibri" panose="020F0502020204030204" pitchFamily="34" charset="0"/>
                <a:ea typeface="Times New Roman" panose="02020603050405020304" pitchFamily="18" charset="0"/>
              </a:rPr>
              <a:t>kötüleşen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yoğun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hava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dalgaları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yaşıyor</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Türkiye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Cumhuriyeti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Devlet</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Meteoroloji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Genel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Müdürlüğü</a:t>
            </a:r>
            <a:r>
              <a:rPr lang="en-US" sz="1400" b="0" kern="0" dirty="0">
                <a:solidFill>
                  <a:sysClr val="windowText" lastClr="000000"/>
                </a:solidFill>
                <a:latin typeface="Calibri" panose="020F0502020204030204" pitchFamily="34" charset="0"/>
                <a:ea typeface="Times New Roman" panose="02020603050405020304" pitchFamily="18" charset="0"/>
              </a:rPr>
              <a:t> (TSMS), </a:t>
            </a:r>
            <a:r>
              <a:rPr lang="en-US" sz="1400" b="0" kern="0" dirty="0" err="1">
                <a:solidFill>
                  <a:sysClr val="windowText" lastClr="000000"/>
                </a:solidFill>
                <a:latin typeface="Calibri" panose="020F0502020204030204" pitchFamily="34" charset="0"/>
                <a:ea typeface="Times New Roman" panose="02020603050405020304" pitchFamily="18" charset="0"/>
              </a:rPr>
              <a:t>sıcak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hava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dalgasını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uzun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bir</a:t>
            </a:r>
            <a:r>
              <a:rPr lang="en-US" sz="1400" b="0" kern="0" dirty="0">
                <a:solidFill>
                  <a:sysClr val="windowText" lastClr="000000"/>
                </a:solidFill>
                <a:latin typeface="Calibri" panose="020F0502020204030204" pitchFamily="34" charset="0"/>
                <a:ea typeface="Times New Roman" panose="02020603050405020304" pitchFamily="18" charset="0"/>
              </a:rPr>
              <a:t> zaman </a:t>
            </a:r>
            <a:r>
              <a:rPr lang="en-US" sz="1400" b="0" kern="0" dirty="0" err="1">
                <a:solidFill>
                  <a:sysClr val="windowText" lastClr="000000"/>
                </a:solidFill>
                <a:latin typeface="Calibri" panose="020F0502020204030204" pitchFamily="34" charset="0"/>
                <a:ea typeface="Times New Roman" panose="02020603050405020304" pitchFamily="18" charset="0"/>
              </a:rPr>
              <a:t>dilimine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yayılan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sıcaklıklar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nem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olarak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tanımlıyor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Türkiye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belirlenen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standart</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ise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sıcaklıkların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ortalama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sıcaklığı</a:t>
            </a:r>
            <a:r>
              <a:rPr lang="en-US" sz="1400" b="0" kern="0" dirty="0">
                <a:solidFill>
                  <a:sysClr val="windowText" lastClr="000000"/>
                </a:solidFill>
                <a:latin typeface="Calibri" panose="020F0502020204030204" pitchFamily="34" charset="0"/>
                <a:ea typeface="Times New Roman" panose="02020603050405020304" pitchFamily="18" charset="0"/>
              </a:rPr>
              <a:t> 10 °C </a:t>
            </a:r>
            <a:r>
              <a:rPr lang="en-US" sz="1400" b="0" kern="0" dirty="0" err="1">
                <a:solidFill>
                  <a:sysClr val="windowText" lastClr="000000"/>
                </a:solidFill>
                <a:latin typeface="Calibri" panose="020F0502020204030204" pitchFamily="34" charset="0"/>
                <a:ea typeface="Times New Roman" panose="02020603050405020304" pitchFamily="18" charset="0"/>
              </a:rPr>
              <a:t>veya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daha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fazla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aştığı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buna </a:t>
            </a:r>
            <a:r>
              <a:rPr lang="en-US" sz="1400" b="0" kern="0" dirty="0" err="1">
                <a:solidFill>
                  <a:sysClr val="windowText" lastClr="000000"/>
                </a:solidFill>
                <a:latin typeface="Calibri" panose="020F0502020204030204" pitchFamily="34" charset="0"/>
                <a:ea typeface="Times New Roman" panose="02020603050405020304" pitchFamily="18" charset="0"/>
              </a:rPr>
              <a:t>aşırı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nemin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eşlik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ettiği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uzun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süre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olarak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tanımlanıyor</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Türkiye'de</a:t>
            </a:r>
            <a:r>
              <a:rPr lang="en-US" sz="1400" b="0" kern="0" dirty="0">
                <a:solidFill>
                  <a:sysClr val="windowText" lastClr="000000"/>
                </a:solidFill>
                <a:latin typeface="Calibri" panose="020F0502020204030204" pitchFamily="34" charset="0"/>
                <a:ea typeface="Times New Roman" panose="02020603050405020304" pitchFamily="18" charset="0"/>
              </a:rPr>
              <a:t> 2020 </a:t>
            </a:r>
            <a:r>
              <a:rPr lang="en-US" sz="1400" b="0" kern="0" dirty="0" err="1">
                <a:solidFill>
                  <a:sysClr val="windowText" lastClr="000000"/>
                </a:solidFill>
                <a:latin typeface="Calibri" panose="020F0502020204030204" pitchFamily="34" charset="0"/>
                <a:ea typeface="Times New Roman" panose="02020603050405020304" pitchFamily="18" charset="0"/>
              </a:rPr>
              <a:t>yılı</a:t>
            </a:r>
            <a:r>
              <a:rPr lang="en-US" sz="1400" b="0" kern="0" dirty="0">
                <a:solidFill>
                  <a:sysClr val="windowText" lastClr="000000"/>
                </a:solidFill>
                <a:latin typeface="Calibri" panose="020F0502020204030204" pitchFamily="34" charset="0"/>
                <a:ea typeface="Times New Roman" panose="02020603050405020304" pitchFamily="18" charset="0"/>
              </a:rPr>
              <a:t>, 1970'lerden </a:t>
            </a:r>
            <a:r>
              <a:rPr lang="en-US" sz="1400" b="0" kern="0" dirty="0" err="1">
                <a:solidFill>
                  <a:sysClr val="windowText" lastClr="000000"/>
                </a:solidFill>
                <a:latin typeface="Calibri" panose="020F0502020204030204" pitchFamily="34" charset="0"/>
                <a:ea typeface="Times New Roman" panose="02020603050405020304" pitchFamily="18" charset="0"/>
              </a:rPr>
              <a:t>sonra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üçüncü</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yıl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olarak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kayıtlara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geçti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Tahminler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kötü</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senaryolarda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şehrin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ortalama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sıcaklığının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iklim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değişikliği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nedeniyle</a:t>
            </a:r>
            <a:r>
              <a:rPr lang="en-US" sz="1400" b="0" kern="0" dirty="0">
                <a:solidFill>
                  <a:sysClr val="windowText" lastClr="000000"/>
                </a:solidFill>
                <a:latin typeface="Calibri" panose="020F0502020204030204" pitchFamily="34" charset="0"/>
                <a:ea typeface="Times New Roman" panose="02020603050405020304" pitchFamily="18" charset="0"/>
              </a:rPr>
              <a:t> 4,5°C </a:t>
            </a:r>
            <a:r>
              <a:rPr lang="en-US" sz="1400" b="0" kern="0" dirty="0" err="1">
                <a:solidFill>
                  <a:sysClr val="windowText" lastClr="000000"/>
                </a:solidFill>
                <a:latin typeface="Calibri" panose="020F0502020204030204" pitchFamily="34" charset="0"/>
                <a:ea typeface="Times New Roman" panose="02020603050405020304" pitchFamily="18" charset="0"/>
              </a:rPr>
              <a:t>artabileceğini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kentsel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ısı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adalarının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ise</a:t>
            </a:r>
            <a:r>
              <a:rPr lang="en-US" sz="1400" b="0" kern="0" dirty="0">
                <a:solidFill>
                  <a:sysClr val="windowText" lastClr="000000"/>
                </a:solidFill>
                <a:latin typeface="Calibri" panose="020F0502020204030204" pitchFamily="34" charset="0"/>
                <a:ea typeface="Times New Roman" panose="02020603050405020304" pitchFamily="18" charset="0"/>
              </a:rPr>
              <a:t> 1-2°C </a:t>
            </a:r>
            <a:r>
              <a:rPr lang="en-US" sz="1400" b="0" kern="0" dirty="0" err="1">
                <a:solidFill>
                  <a:sysClr val="windowText" lastClr="000000"/>
                </a:solidFill>
                <a:latin typeface="Calibri" panose="020F0502020204030204" pitchFamily="34" charset="0"/>
                <a:ea typeface="Times New Roman" panose="02020603050405020304" pitchFamily="18" charset="0"/>
              </a:rPr>
              <a:t>daha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artabileceğini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gösteriyor</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Uyum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Önlemleri</a:t>
            </a:r>
            <a:r>
              <a:rPr lang="en-US" sz="1400" b="0" kern="0" dirty="0">
                <a:solidFill>
                  <a:sysClr val="windowText" lastClr="000000"/>
                </a:solidFill>
                <a:latin typeface="Calibri" panose="020F0502020204030204" pitchFamily="34" charset="0"/>
                <a:ea typeface="Times New Roman" panose="02020603050405020304" pitchFamily="18" charset="0"/>
              </a:rPr>
              <a:t>:</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İklim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Eylem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Planı</a:t>
            </a:r>
            <a:r>
              <a:rPr lang="en-US" sz="1400" b="0" kern="0" dirty="0">
                <a:solidFill>
                  <a:sysClr val="windowText" lastClr="000000"/>
                </a:solidFill>
                <a:latin typeface="Calibri" panose="020F0502020204030204" pitchFamily="34" charset="0"/>
                <a:ea typeface="Times New Roman" panose="02020603050405020304" pitchFamily="18" charset="0"/>
              </a:rPr>
              <a:t>: İstanbul, </a:t>
            </a:r>
            <a:r>
              <a:rPr lang="en-US" sz="1400" b="0" kern="0" dirty="0" err="1">
                <a:solidFill>
                  <a:sysClr val="windowText" lastClr="000000"/>
                </a:solidFill>
                <a:latin typeface="Calibri" panose="020F0502020204030204" pitchFamily="34" charset="0"/>
                <a:ea typeface="Times New Roman" panose="02020603050405020304" pitchFamily="18" charset="0"/>
              </a:rPr>
              <a:t>ısıya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bağlı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riskleri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azaltmaya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yönelik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stratejiler</a:t>
            </a:r>
            <a:r>
              <a:rPr lang="en-US" sz="1400" b="0" kern="0" dirty="0">
                <a:solidFill>
                  <a:sysClr val="windowText" lastClr="000000"/>
                </a:solidFill>
                <a:latin typeface="Calibri" panose="020F0502020204030204" pitchFamily="34" charset="0"/>
                <a:ea typeface="Times New Roman" panose="02020603050405020304" pitchFamily="18" charset="0"/>
              </a:rPr>
              <a:t> de </a:t>
            </a:r>
            <a:r>
              <a:rPr lang="en-US" sz="1400" b="0" kern="0" dirty="0" err="1">
                <a:solidFill>
                  <a:sysClr val="windowText" lastClr="000000"/>
                </a:solidFill>
                <a:latin typeface="Calibri" panose="020F0502020204030204" pitchFamily="34" charset="0"/>
                <a:ea typeface="Times New Roman" panose="02020603050405020304" pitchFamily="18" charset="0"/>
              </a:rPr>
              <a:t>dahil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olmak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üzere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kentsel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dayanıklılığı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artırmaya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odaklanan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İklim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Değişikliği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Eylem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Planı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geliştirmiştir</a:t>
            </a:r>
            <a:r>
              <a:rPr lang="en-US" sz="1400" b="0" kern="0" dirty="0">
                <a:solidFill>
                  <a:sysClr val="windowText" lastClr="000000"/>
                </a:solidFill>
                <a:latin typeface="Calibri" panose="020F0502020204030204" pitchFamily="34" charset="0"/>
                <a:ea typeface="Times New Roman" panose="02020603050405020304" pitchFamily="18" charset="0"/>
              </a:rPr>
              <a: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Yeşil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Altyapı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Artan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sıcaklıklarla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mücadele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etmek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yeşil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alanların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artırılması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sulamadan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kaynaklanan</a:t>
            </a:r>
            <a:r>
              <a:rPr lang="en-US" sz="1400" b="0" kern="0" dirty="0">
                <a:solidFill>
                  <a:sysClr val="windowText" lastClr="000000"/>
                </a:solidFill>
                <a:latin typeface="Calibri" panose="020F0502020204030204" pitchFamily="34" charset="0"/>
                <a:ea typeface="Times New Roman" panose="02020603050405020304" pitchFamily="18" charset="0"/>
              </a:rPr>
              <a:t> ek </a:t>
            </a:r>
            <a:r>
              <a:rPr lang="en-US" sz="1400" b="0" kern="0" dirty="0" err="1">
                <a:solidFill>
                  <a:sysClr val="windowText" lastClr="000000"/>
                </a:solidFill>
                <a:latin typeface="Calibri" panose="020F0502020204030204" pitchFamily="34" charset="0"/>
                <a:ea typeface="Times New Roman" panose="02020603050405020304" pitchFamily="18" charset="0"/>
              </a:rPr>
              <a:t>su</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ihtiyacını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azaltan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veya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ortadan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kaldıran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peyzaj</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yöntemi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kurakçıl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peyzaj</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düzenlemesinin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uygulanmasına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yönelik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çabalar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devam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etmektedir</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a:solidFill>
                  <a:sysClr val="windowText" lastClr="000000"/>
                </a:solidFill>
                <a:latin typeface="Calibri" panose="020F0502020204030204" pitchFamily="34" charset="0"/>
                <a:ea typeface="Times New Roman" panose="02020603050405020304" pitchFamily="18" charset="0"/>
              </a:rPr>
              <a:t>Kaynak</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i</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Istambul</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3"/>
              </a:rPr>
              <a:t>https://www.env-health.org/wp-content/uploads/2021/09/Turkey_Heatwaves_Briefing_EN.pdf</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 (ii) Turin, Italy: </a:t>
            </a:r>
            <a:r>
              <a:rPr kumimoji="0" lang="en-US"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4"/>
              </a:rPr>
              <a:t>https://climate-adapt.eea.europa.eu/en/observatory/policy-context/country-profiles/italy</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D86D7256-46E0-EA05-1657-C30F0470B950}"/>
              </a:ext>
            </a:extLst>
          </p:cNvPr>
          <p:cNvPicPr>
            <a:picLocks noChangeAspect="1"/>
          </p:cNvPicPr>
          <p:nvPr/>
        </p:nvPicPr>
        <p:blipFill>
          <a:blip r:embed="rId5"/>
          <a:stretch>
            <a:fillRect/>
          </a:stretch>
        </p:blipFill>
        <p:spPr>
          <a:xfrm>
            <a:off x="1614123" y="143662"/>
            <a:ext cx="3089912" cy="1112892"/>
          </a:xfrm>
          <a:prstGeom prst="rect">
            <a:avLst/>
          </a:prstGeom>
        </p:spPr>
      </p:pic>
    </p:spTree>
    <p:extLst>
      <p:ext uri="{BB962C8B-B14F-4D97-AF65-F5344CB8AC3E}">
        <p14:creationId xmlns:p14="http://schemas.microsoft.com/office/powerpoint/2010/main" val="209578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435429" y="416931"/>
            <a:ext cx="4930140" cy="1117091"/>
          </a:xfrm>
        </p:spPr>
        <p:txBody>
          <a:bodyPr>
            <a:normAutofit fontScale="90000"/>
          </a:bodyPr>
          <a:lstStyle/>
          <a:p>
            <a:r>
              <a:rPr lang="en-US" dirty="0" err="1"/>
              <a:t>Araçlar</a:t>
            </a:r>
            <a:r>
              <a:rPr lang="en-US" dirty="0"/>
              <a:t> &amp; </a:t>
            </a:r>
            <a:r>
              <a:rPr lang="en-US" dirty="0" err="1"/>
              <a:t>Örnekler</a:t>
            </a:r>
            <a:r>
              <a:rPr lang="en-US" dirty="0"/>
              <a:t> 3: </a:t>
            </a:r>
            <a:r>
              <a:rPr lang="en-US" dirty="0" err="1"/>
              <a:t>SLR'ye</a:t>
            </a:r>
            <a:r>
              <a:rPr lang="en-US" dirty="0"/>
              <a:t> </a:t>
            </a:r>
            <a:r>
              <a:rPr lang="en-US" dirty="0" err="1"/>
              <a:t>Uyum</a:t>
            </a:r>
            <a:r>
              <a:rPr lang="en-US" dirty="0"/>
              <a:t> </a:t>
            </a:r>
            <a:r>
              <a:rPr lang="en-US" dirty="0" err="1"/>
              <a:t>Sağlama</a:t>
            </a:r>
            <a:endParaRPr lang="en-US" dirty="0"/>
          </a:p>
        </p:txBody>
      </p:sp>
      <p:sp>
        <p:nvSpPr>
          <p:cNvPr id="9" name="Text Box 53">
            <a:extLst>
              <a:ext uri="{FF2B5EF4-FFF2-40B4-BE49-F238E27FC236}">
                <a16:creationId xmlns:a16="http://schemas.microsoft.com/office/drawing/2014/main" id="{F36353C4-1949-8140-83C0-678368390536}"/>
              </a:ext>
            </a:extLst>
          </p:cNvPr>
          <p:cNvSpPr txBox="1"/>
          <p:nvPr/>
        </p:nvSpPr>
        <p:spPr>
          <a:xfrm>
            <a:off x="4912963" y="1534022"/>
            <a:ext cx="6843608" cy="5323977"/>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400" kern="0" dirty="0">
                <a:solidFill>
                  <a:sysClr val="windowText" lastClr="000000"/>
                </a:solidFill>
                <a:latin typeface="Calibri" panose="020F0502020204030204" pitchFamily="34" charset="0"/>
                <a:ea typeface="Times New Roman" panose="02020603050405020304" pitchFamily="18" charset="0"/>
              </a:rPr>
              <a:t>KUTU 30 - </a:t>
            </a:r>
            <a:r>
              <a:rPr lang="en-US" sz="1400" kern="0" dirty="0" err="1">
                <a:solidFill>
                  <a:sysClr val="windowText" lastClr="000000"/>
                </a:solidFill>
                <a:latin typeface="Calibri" panose="020F0502020204030204" pitchFamily="34" charset="0"/>
                <a:ea typeface="Times New Roman" panose="02020603050405020304" pitchFamily="18" charset="0"/>
              </a:rPr>
              <a:t>Örnek</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Venedik</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İtalya'da</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SLR'ye</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uyum</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sağlama</a:t>
            </a:r>
            <a:r>
              <a:rPr lang="fr-FR" sz="1400" b="0" kern="0" dirty="0" err="1">
                <a:solidFill>
                  <a:sysClr val="windowText" lastClr="000000"/>
                </a:solidFill>
                <a:latin typeface="Calibri" panose="020F0502020204030204" pitchFamily="34" charset="0"/>
                <a:ea typeface="Times New Roman" panose="02020603050405020304" pitchFamily="18" charset="0"/>
              </a:rPr>
              <a:t>Kaynak</a:t>
            </a:r>
            <a:r>
              <a:rPr lang="fr-FR" sz="1400" b="0" kern="0" dirty="0">
                <a:solidFill>
                  <a:sysClr val="windowText" lastClr="000000"/>
                </a:solidFill>
                <a:latin typeface="Calibri" panose="020F0502020204030204" pitchFamily="34" charset="0"/>
                <a:ea typeface="Times New Roman" panose="02020603050405020304" pitchFamily="18" charset="0"/>
              </a:rPr>
              <a:t>: </a:t>
            </a:r>
            <a:r>
              <a:rPr kumimoji="0" lang="fr-FR"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Anzidei</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M., et al., 2024.</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coastal city of Venice is affected by the combined effects of SLR, natural and anthropogenic land subsidence, as well as frequent events of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acqua</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alta</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(extreme high-water levels due to the combined effect of astronomic and meteorological tides) and by a general sea level anomaly (with respect to the baseline period 1993–2020).</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repercussions of Extreme Sea Level (ESL) events in Venice are substantial, leading to significant damage to the city's cultural and economic heritage. The inundation of streets and buildings, along with the widespread destruction of artworks and landmarks, such as the historic St. Mark's Basilica, emphasizes the critical need for proactive measures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Over the past century, sea levels in Venice have risen by approximately 26 centimeters, with projections indicating further increases of up to 80 cm by 2100 under high-emission scenarios.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err="1">
                <a:solidFill>
                  <a:sysClr val="windowText" lastClr="000000"/>
                </a:solidFill>
                <a:latin typeface="Calibri" panose="020F0502020204030204" pitchFamily="34" charset="0"/>
                <a:ea typeface="Times New Roman" panose="02020603050405020304" pitchFamily="18" charset="0"/>
              </a:rPr>
              <a:t>Temel</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Uyum</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Önlemleri</a:t>
            </a:r>
            <a:r>
              <a:rPr lang="en-US" sz="1400" kern="0" dirty="0">
                <a:solidFill>
                  <a:sysClr val="windowText" lastClr="000000"/>
                </a:solidFill>
                <a:latin typeface="Calibri" panose="020F0502020204030204" pitchFamily="34" charset="0"/>
                <a:ea typeface="Times New Roman" panose="02020603050405020304" pitchFamily="18"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sz="1400" kern="0" dirty="0">
              <a:solidFill>
                <a:sysClr val="windowText" lastClr="000000"/>
              </a:solidFill>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a:solidFill>
                  <a:sysClr val="windowText" lastClr="000000"/>
                </a:solidFill>
                <a:latin typeface="Calibri" panose="020F0502020204030204" pitchFamily="34" charset="0"/>
                <a:ea typeface="Times New Roman" panose="02020603050405020304" pitchFamily="18" charset="0"/>
              </a:rPr>
              <a:t>MOSE </a:t>
            </a:r>
            <a:r>
              <a:rPr lang="en-US" sz="1400" kern="0" dirty="0" err="1">
                <a:solidFill>
                  <a:sysClr val="windowText" lastClr="000000"/>
                </a:solidFill>
                <a:latin typeface="Calibri" panose="020F0502020204030204" pitchFamily="34" charset="0"/>
                <a:ea typeface="Times New Roman" panose="02020603050405020304" pitchFamily="18" charset="0"/>
              </a:rPr>
              <a:t>Taşkın</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Bariyer</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Sistemi</a:t>
            </a:r>
            <a:r>
              <a:rPr lang="en-US" sz="1400" kern="0" dirty="0">
                <a:solidFill>
                  <a:sysClr val="windowText" lastClr="000000"/>
                </a:solidFill>
                <a:latin typeface="Calibri" panose="020F0502020204030204" pitchFamily="34" charset="0"/>
                <a:ea typeface="Times New Roman" panose="02020603050405020304" pitchFamily="18" charset="0"/>
              </a:rPr>
              <a:t>:</a:t>
            </a: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a:t>
            </a:r>
            <a:r>
              <a:rPr lang="en-US" sz="1400" b="0" kern="0" dirty="0" err="1">
                <a:solidFill>
                  <a:sysClr val="windowText" lastClr="000000"/>
                </a:solidFill>
                <a:latin typeface="Calibri" panose="020F0502020204030204" pitchFamily="34" charset="0"/>
                <a:ea typeface="Times New Roman" panose="02020603050405020304" pitchFamily="18" charset="0"/>
              </a:rPr>
              <a:t>Venedik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lagünün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girişlerine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kurulan</a:t>
            </a:r>
            <a:r>
              <a:rPr lang="en-US" sz="1400" b="0" kern="0" dirty="0">
                <a:solidFill>
                  <a:sysClr val="windowText" lastClr="000000"/>
                </a:solidFill>
                <a:latin typeface="Calibri" panose="020F0502020204030204" pitchFamily="34" charset="0"/>
                <a:ea typeface="Times New Roman" panose="02020603050405020304" pitchFamily="18" charset="0"/>
              </a:rPr>
              <a:t> 78 </a:t>
            </a:r>
            <a:r>
              <a:rPr lang="en-US" sz="1400" b="0" kern="0" dirty="0" err="1">
                <a:solidFill>
                  <a:sysClr val="windowText" lastClr="000000"/>
                </a:solidFill>
                <a:latin typeface="Calibri" panose="020F0502020204030204" pitchFamily="34" charset="0"/>
                <a:ea typeface="Times New Roman" panose="02020603050405020304" pitchFamily="18" charset="0"/>
              </a:rPr>
              <a:t>mobil</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kapıdan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oluşan</a:t>
            </a:r>
            <a:r>
              <a:rPr lang="en-US" sz="1400" b="0" kern="0" dirty="0">
                <a:solidFill>
                  <a:sysClr val="windowText" lastClr="000000"/>
                </a:solidFill>
                <a:latin typeface="Calibri" panose="020F0502020204030204" pitchFamily="34" charset="0"/>
                <a:ea typeface="Times New Roman" panose="02020603050405020304" pitchFamily="18" charset="0"/>
              </a:rPr>
              <a:t> MOSE (Modulo </a:t>
            </a:r>
            <a:r>
              <a:rPr lang="en-US" sz="1400" b="0" kern="0" dirty="0" err="1">
                <a:solidFill>
                  <a:sysClr val="windowText" lastClr="000000"/>
                </a:solidFill>
                <a:latin typeface="Calibri" panose="020F0502020204030204" pitchFamily="34" charset="0"/>
                <a:ea typeface="Times New Roman" panose="02020603050405020304" pitchFamily="18" charset="0"/>
              </a:rPr>
              <a:t>Sperimentale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ElettromeCCanico</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projesini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hayata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geçirdi</a:t>
            </a:r>
            <a:r>
              <a:rPr lang="en-US" sz="1400" b="0" kern="0" dirty="0">
                <a:solidFill>
                  <a:sysClr val="windowText" lastClr="000000"/>
                </a:solidFill>
                <a:latin typeface="Calibri" panose="020F0502020204030204" pitchFamily="34" charset="0"/>
                <a:ea typeface="Times New Roman" panose="02020603050405020304" pitchFamily="18" charset="0"/>
              </a:rPr>
              <a:t>. Bu </a:t>
            </a:r>
            <a:r>
              <a:rPr lang="en-US" sz="1400" b="0" kern="0" dirty="0" err="1">
                <a:solidFill>
                  <a:sysClr val="windowText" lastClr="000000"/>
                </a:solidFill>
                <a:latin typeface="Calibri" panose="020F0502020204030204" pitchFamily="34" charset="0"/>
                <a:ea typeface="Times New Roman" panose="02020603050405020304" pitchFamily="18" charset="0"/>
              </a:rPr>
              <a:t>kapılar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şehri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gelgitlerden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fırtına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dalgalanmalarından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korumak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yükseltilebilir</a:t>
            </a:r>
            <a:endParaRPr lang="en-US" sz="1400" b="0" kern="0" dirty="0">
              <a:solidFill>
                <a:sysClr val="windowText" lastClr="000000"/>
              </a:solidFill>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400" b="0" kern="0" noProof="0" dirty="0">
              <a:solidFill>
                <a:sysClr val="windowText" lastClr="000000"/>
              </a:solidFill>
              <a:latin typeface="Calibri" panose="020F0502020204030204" pitchFamily="34"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err="1">
                <a:solidFill>
                  <a:sysClr val="windowText" lastClr="000000"/>
                </a:solidFill>
                <a:latin typeface="Calibri" panose="020F0502020204030204" pitchFamily="34" charset="0"/>
                <a:ea typeface="Times New Roman" panose="02020603050405020304" pitchFamily="18" charset="0"/>
              </a:rPr>
              <a:t>Altyapı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Yüksekliği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gelgitler</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sırasında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su</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baskınlarını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azaltmak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özellikle</a:t>
            </a:r>
            <a:r>
              <a:rPr lang="en-US" sz="1400" b="0" kern="0" dirty="0">
                <a:solidFill>
                  <a:sysClr val="windowText" lastClr="000000"/>
                </a:solidFill>
                <a:latin typeface="Calibri" panose="020F0502020204030204" pitchFamily="34" charset="0"/>
                <a:ea typeface="Times New Roman" panose="02020603050405020304" pitchFamily="18" charset="0"/>
              </a:rPr>
              <a:t> Piazza San Marco </a:t>
            </a:r>
            <a:r>
              <a:rPr lang="en-US" sz="1400" b="0" kern="0" dirty="0" err="1">
                <a:solidFill>
                  <a:sysClr val="windowText" lastClr="000000"/>
                </a:solidFill>
                <a:latin typeface="Calibri" panose="020F0502020204030204" pitchFamily="34" charset="0"/>
                <a:ea typeface="Times New Roman" panose="02020603050405020304" pitchFamily="18" charset="0"/>
              </a:rPr>
              <a:t>gibi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hassas</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bölgelerde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rıhtım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kenarlarını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kaldırımları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yükseltme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çabaları</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devam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etmektedir</a:t>
            </a:r>
            <a:r>
              <a:rPr lang="en-US" sz="1400" b="0" kern="0" dirty="0">
                <a:solidFill>
                  <a:sysClr val="windowText" lastClr="000000"/>
                </a:solidFill>
                <a:latin typeface="Calibri" panose="020F0502020204030204" pitchFamily="34" charset="0"/>
                <a:ea typeface="Times New Roman" panose="02020603050405020304" pitchFamily="18" charset="0"/>
              </a:rPr>
              <a:t>;</a:t>
            </a:r>
          </a:p>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err="1">
                <a:solidFill>
                  <a:sysClr val="windowText" lastClr="000000"/>
                </a:solidFill>
                <a:latin typeface="Calibri" panose="020F0502020204030204" pitchFamily="34" charset="0"/>
                <a:ea typeface="Times New Roman" panose="02020603050405020304" pitchFamily="18" charset="0"/>
              </a:rPr>
              <a:t>İzleme</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ve</a:t>
            </a:r>
            <a:r>
              <a:rPr lang="en-US" sz="1400" kern="0" dirty="0">
                <a:solidFill>
                  <a:sysClr val="windowText" lastClr="000000"/>
                </a:solidFill>
                <a:latin typeface="Calibri" panose="020F0502020204030204" pitchFamily="34" charset="0"/>
                <a:ea typeface="Times New Roman" panose="02020603050405020304" pitchFamily="18" charset="0"/>
              </a:rPr>
              <a:t> </a:t>
            </a:r>
            <a:r>
              <a:rPr lang="en-US" sz="1400" kern="0" dirty="0" err="1">
                <a:solidFill>
                  <a:sysClr val="windowText" lastClr="000000"/>
                </a:solidFill>
                <a:latin typeface="Calibri" panose="020F0502020204030204" pitchFamily="34" charset="0"/>
                <a:ea typeface="Times New Roman" panose="02020603050405020304" pitchFamily="18" charset="0"/>
              </a:rPr>
              <a:t>Araştırma</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Gelecekteki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uyum</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stratejilerini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bilgilendirmek</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için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deniz</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seviyesindeki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eğilimlerin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ve</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çökmenin</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sürekli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izlenmesi</a:t>
            </a:r>
            <a:r>
              <a:rPr lang="en-US" sz="1400" b="0" kern="0" dirty="0">
                <a:solidFill>
                  <a:sysClr val="windowText" lastClr="000000"/>
                </a:solidFill>
                <a:latin typeface="Calibri" panose="020F0502020204030204" pitchFamily="34" charset="0"/>
                <a:ea typeface="Times New Roman" panose="02020603050405020304" pitchFamily="18" charset="0"/>
              </a:rPr>
              <a:t> </a:t>
            </a:r>
            <a:r>
              <a:rPr lang="en-US" sz="1400" b="0" kern="0" dirty="0" err="1">
                <a:solidFill>
                  <a:sysClr val="windowText" lastClr="000000"/>
                </a:solidFill>
                <a:latin typeface="Calibri" panose="020F0502020204030204" pitchFamily="34" charset="0"/>
                <a:ea typeface="Times New Roman" panose="02020603050405020304" pitchFamily="18" charset="0"/>
              </a:rPr>
              <a:t>gerçekleştirilir</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9E8143A3-D2F8-3A34-7735-E11F6F15F886}"/>
              </a:ext>
            </a:extLst>
          </p:cNvPr>
          <p:cNvPicPr>
            <a:picLocks noChangeAspect="1"/>
          </p:cNvPicPr>
          <p:nvPr/>
        </p:nvPicPr>
        <p:blipFill>
          <a:blip r:embed="rId2"/>
          <a:stretch>
            <a:fillRect/>
          </a:stretch>
        </p:blipFill>
        <p:spPr>
          <a:xfrm>
            <a:off x="6096000" y="228325"/>
            <a:ext cx="2789987" cy="1004868"/>
          </a:xfrm>
          <a:prstGeom prst="rect">
            <a:avLst/>
          </a:prstGeom>
        </p:spPr>
      </p:pic>
      <p:pic>
        <p:nvPicPr>
          <p:cNvPr id="5" name="Resim 4" descr="metin, ekran görüntüsü, tasarım içeren bir resim&#10;&#10;Açıklama otomatik olarak oluşturuldu">
            <a:extLst>
              <a:ext uri="{FF2B5EF4-FFF2-40B4-BE49-F238E27FC236}">
                <a16:creationId xmlns:a16="http://schemas.microsoft.com/office/drawing/2014/main" id="{D0C57B91-F380-AE58-C4FB-1E42F1B5C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343" y="1592510"/>
            <a:ext cx="3086100" cy="5207000"/>
          </a:xfrm>
          <a:prstGeom prst="rect">
            <a:avLst/>
          </a:prstGeom>
        </p:spPr>
      </p:pic>
    </p:spTree>
    <p:extLst>
      <p:ext uri="{BB962C8B-B14F-4D97-AF65-F5344CB8AC3E}">
        <p14:creationId xmlns:p14="http://schemas.microsoft.com/office/powerpoint/2010/main" val="208705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лика 1" descr="A picture containing company name&#10;&#10;Description automatically generated">
            <a:extLst>
              <a:ext uri="{FF2B5EF4-FFF2-40B4-BE49-F238E27FC236}">
                <a16:creationId xmlns:a16="http://schemas.microsoft.com/office/drawing/2014/main" id="{35A28580-86D2-341B-716B-4D973E004D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980"/>
          <a:stretch>
            <a:fillRect/>
          </a:stretch>
        </p:blipFill>
        <p:spPr bwMode="auto">
          <a:xfrm>
            <a:off x="10306726" y="285589"/>
            <a:ext cx="14033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1D856B-A363-2E48-86AA-DBF6DC81ADFB}"/>
              </a:ext>
            </a:extLst>
          </p:cNvPr>
          <p:cNvPicPr>
            <a:picLocks noChangeAspect="1"/>
          </p:cNvPicPr>
          <p:nvPr/>
        </p:nvPicPr>
        <p:blipFill>
          <a:blip r:embed="rId4"/>
          <a:stretch>
            <a:fillRect/>
          </a:stretch>
        </p:blipFill>
        <p:spPr>
          <a:xfrm>
            <a:off x="9973731" y="325620"/>
            <a:ext cx="1688084" cy="6451718"/>
          </a:xfrm>
          <a:prstGeom prst="rect">
            <a:avLst/>
          </a:prstGeom>
        </p:spPr>
      </p:pic>
      <p:sp>
        <p:nvSpPr>
          <p:cNvPr id="8" name="Title 1">
            <a:extLst>
              <a:ext uri="{FF2B5EF4-FFF2-40B4-BE49-F238E27FC236}">
                <a16:creationId xmlns:a16="http://schemas.microsoft.com/office/drawing/2014/main" id="{DF1F402E-394B-AB47-BB80-77C5315F63A2}"/>
              </a:ext>
            </a:extLst>
          </p:cNvPr>
          <p:cNvSpPr>
            <a:spLocks noGrp="1"/>
          </p:cNvSpPr>
          <p:nvPr>
            <p:ph type="title"/>
          </p:nvPr>
        </p:nvSpPr>
        <p:spPr>
          <a:xfrm>
            <a:off x="797030" y="1203095"/>
            <a:ext cx="4930140" cy="1117091"/>
          </a:xfrm>
        </p:spPr>
        <p:txBody>
          <a:bodyPr>
            <a:normAutofit/>
          </a:bodyPr>
          <a:lstStyle/>
          <a:p>
            <a:r>
              <a:rPr lang="en-US" dirty="0" err="1"/>
              <a:t>Araçlar</a:t>
            </a:r>
            <a:r>
              <a:rPr lang="en-US" dirty="0"/>
              <a:t> &amp; </a:t>
            </a:r>
            <a:r>
              <a:rPr lang="en-US" dirty="0" err="1"/>
              <a:t>Örnekler</a:t>
            </a:r>
            <a:r>
              <a:rPr lang="en-US" dirty="0"/>
              <a:t> 4:</a:t>
            </a:r>
          </a:p>
        </p:txBody>
      </p:sp>
      <p:sp>
        <p:nvSpPr>
          <p:cNvPr id="9" name="Title 1">
            <a:extLst>
              <a:ext uri="{FF2B5EF4-FFF2-40B4-BE49-F238E27FC236}">
                <a16:creationId xmlns:a16="http://schemas.microsoft.com/office/drawing/2014/main" id="{3696C9F7-1C68-4348-865B-BAEE32DC51A4}"/>
              </a:ext>
            </a:extLst>
          </p:cNvPr>
          <p:cNvSpPr txBox="1">
            <a:spLocks/>
          </p:cNvSpPr>
          <p:nvPr/>
        </p:nvSpPr>
        <p:spPr>
          <a:xfrm>
            <a:off x="617069" y="2357225"/>
            <a:ext cx="5988781" cy="238850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auto">
              <a:spcAft>
                <a:spcPts val="0"/>
              </a:spcAft>
              <a:buFont typeface="Wingdings" pitchFamily="2" charset="2"/>
              <a:buChar char="v"/>
            </a:pPr>
            <a:r>
              <a:rPr lang="en-US" sz="4000" b="0" dirty="0" err="1"/>
              <a:t>Fırtınalara</a:t>
            </a:r>
            <a:r>
              <a:rPr lang="en-US" sz="4000" b="0" dirty="0"/>
              <a:t> </a:t>
            </a:r>
            <a:r>
              <a:rPr lang="en-US" sz="4000" b="0" dirty="0" err="1"/>
              <a:t>Uyum</a:t>
            </a:r>
            <a:r>
              <a:rPr lang="en-US" sz="4000" b="0" dirty="0"/>
              <a:t> </a:t>
            </a:r>
            <a:r>
              <a:rPr lang="en-US" sz="4000" b="0" dirty="0" err="1"/>
              <a:t>Sağlamak</a:t>
            </a:r>
            <a:endParaRPr lang="en-US" sz="4000" b="0" dirty="0"/>
          </a:p>
          <a:p>
            <a:pPr marL="571500" indent="-571500" fontAlgn="auto">
              <a:spcAft>
                <a:spcPts val="0"/>
              </a:spcAft>
              <a:buFont typeface="Wingdings" pitchFamily="2" charset="2"/>
              <a:buChar char="v"/>
            </a:pPr>
            <a:r>
              <a:rPr lang="en-US" sz="4000" b="0" dirty="0"/>
              <a:t>Orman </a:t>
            </a:r>
            <a:r>
              <a:rPr lang="en-US" sz="4000" b="0" dirty="0" err="1"/>
              <a:t>Yangınlarına</a:t>
            </a:r>
            <a:r>
              <a:rPr lang="en-US" sz="4000" b="0" dirty="0"/>
              <a:t> </a:t>
            </a:r>
            <a:r>
              <a:rPr lang="en-US" sz="4000" b="0" dirty="0" err="1"/>
              <a:t>Uyum</a:t>
            </a:r>
            <a:r>
              <a:rPr lang="en-US" sz="4000" b="0" dirty="0"/>
              <a:t> </a:t>
            </a:r>
            <a:r>
              <a:rPr lang="en-US" sz="4000" b="0" dirty="0" err="1"/>
              <a:t>Sağlamak</a:t>
            </a:r>
            <a:endParaRPr lang="en-US" sz="4000" b="0" dirty="0"/>
          </a:p>
          <a:p>
            <a:pPr marL="571500" indent="-571500" fontAlgn="auto">
              <a:spcAft>
                <a:spcPts val="0"/>
              </a:spcAft>
              <a:buFont typeface="Wingdings" pitchFamily="2" charset="2"/>
              <a:buChar char="v"/>
            </a:pPr>
            <a:r>
              <a:rPr lang="en-US" sz="4000" b="0" dirty="0" err="1"/>
              <a:t>Altyapının</a:t>
            </a:r>
            <a:r>
              <a:rPr lang="en-US" sz="4000" b="0" dirty="0"/>
              <a:t> </a:t>
            </a:r>
            <a:r>
              <a:rPr lang="en-US" sz="4000" b="0" dirty="0" err="1"/>
              <a:t>Uyarlanması</a:t>
            </a:r>
            <a:endParaRPr lang="en-US" sz="4000" b="0" dirty="0"/>
          </a:p>
        </p:txBody>
      </p:sp>
      <p:pic>
        <p:nvPicPr>
          <p:cNvPr id="10" name="Picture 9">
            <a:extLst>
              <a:ext uri="{FF2B5EF4-FFF2-40B4-BE49-F238E27FC236}">
                <a16:creationId xmlns:a16="http://schemas.microsoft.com/office/drawing/2014/main" id="{D14E0801-A1CF-CC4F-9FF3-BFCCDC618C6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732177" y="2059546"/>
            <a:ext cx="1989455" cy="2983865"/>
          </a:xfrm>
          <a:prstGeom prst="rect">
            <a:avLst/>
          </a:prstGeom>
          <a:ln>
            <a:solidFill>
              <a:schemeClr val="accent1"/>
            </a:solidFill>
          </a:ln>
        </p:spPr>
      </p:pic>
      <p:pic>
        <p:nvPicPr>
          <p:cNvPr id="2" name="Paveikslėlis 1">
            <a:extLst>
              <a:ext uri="{FF2B5EF4-FFF2-40B4-BE49-F238E27FC236}">
                <a16:creationId xmlns:a16="http://schemas.microsoft.com/office/drawing/2014/main" id="{29BBA83D-16EA-68AE-43D8-DA293BE2362B}"/>
              </a:ext>
            </a:extLst>
          </p:cNvPr>
          <p:cNvPicPr>
            <a:picLocks noChangeAspect="1"/>
          </p:cNvPicPr>
          <p:nvPr/>
        </p:nvPicPr>
        <p:blipFill>
          <a:blip r:embed="rId6"/>
          <a:stretch>
            <a:fillRect/>
          </a:stretch>
        </p:blipFill>
        <p:spPr>
          <a:xfrm>
            <a:off x="4380101" y="198227"/>
            <a:ext cx="2789987" cy="1004868"/>
          </a:xfrm>
          <a:prstGeom prst="rect">
            <a:avLst/>
          </a:prstGeom>
        </p:spPr>
      </p:pic>
    </p:spTree>
    <p:extLst>
      <p:ext uri="{BB962C8B-B14F-4D97-AF65-F5344CB8AC3E}">
        <p14:creationId xmlns:p14="http://schemas.microsoft.com/office/powerpoint/2010/main" val="488732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лика 1" descr="A picture containing company name&#10;&#10;Description automatically generated">
            <a:extLst>
              <a:ext uri="{FF2B5EF4-FFF2-40B4-BE49-F238E27FC236}">
                <a16:creationId xmlns:a16="http://schemas.microsoft.com/office/drawing/2014/main" id="{35A28580-86D2-341B-716B-4D973E004D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980"/>
          <a:stretch>
            <a:fillRect/>
          </a:stretch>
        </p:blipFill>
        <p:spPr bwMode="auto">
          <a:xfrm>
            <a:off x="10306726" y="285589"/>
            <a:ext cx="14033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1D856B-A363-2E48-86AA-DBF6DC81ADFB}"/>
              </a:ext>
            </a:extLst>
          </p:cNvPr>
          <p:cNvPicPr>
            <a:picLocks noChangeAspect="1"/>
          </p:cNvPicPr>
          <p:nvPr/>
        </p:nvPicPr>
        <p:blipFill>
          <a:blip r:embed="rId4"/>
          <a:stretch>
            <a:fillRect/>
          </a:stretch>
        </p:blipFill>
        <p:spPr>
          <a:xfrm>
            <a:off x="9973731" y="325620"/>
            <a:ext cx="1688084" cy="6451718"/>
          </a:xfrm>
          <a:prstGeom prst="rect">
            <a:avLst/>
          </a:prstGeom>
        </p:spPr>
      </p:pic>
      <p:sp>
        <p:nvSpPr>
          <p:cNvPr id="8" name="Title 1">
            <a:extLst>
              <a:ext uri="{FF2B5EF4-FFF2-40B4-BE49-F238E27FC236}">
                <a16:creationId xmlns:a16="http://schemas.microsoft.com/office/drawing/2014/main" id="{DF1F402E-394B-AB47-BB80-77C5315F63A2}"/>
              </a:ext>
            </a:extLst>
          </p:cNvPr>
          <p:cNvSpPr>
            <a:spLocks noGrp="1"/>
          </p:cNvSpPr>
          <p:nvPr>
            <p:ph type="title"/>
          </p:nvPr>
        </p:nvSpPr>
        <p:spPr>
          <a:xfrm>
            <a:off x="797030" y="1203095"/>
            <a:ext cx="4930140" cy="1117091"/>
          </a:xfrm>
        </p:spPr>
        <p:txBody>
          <a:bodyPr>
            <a:normAutofit fontScale="90000"/>
          </a:bodyPr>
          <a:lstStyle/>
          <a:p>
            <a:r>
              <a:rPr lang="en-US"/>
              <a:t>Chapter 4 on Toolkits:</a:t>
            </a:r>
            <a:endParaRPr lang="en-US" dirty="0"/>
          </a:p>
        </p:txBody>
      </p:sp>
      <p:sp>
        <p:nvSpPr>
          <p:cNvPr id="9" name="Title 1">
            <a:extLst>
              <a:ext uri="{FF2B5EF4-FFF2-40B4-BE49-F238E27FC236}">
                <a16:creationId xmlns:a16="http://schemas.microsoft.com/office/drawing/2014/main" id="{3696C9F7-1C68-4348-865B-BAEE32DC51A4}"/>
              </a:ext>
            </a:extLst>
          </p:cNvPr>
          <p:cNvSpPr txBox="1">
            <a:spLocks/>
          </p:cNvSpPr>
          <p:nvPr/>
        </p:nvSpPr>
        <p:spPr>
          <a:xfrm>
            <a:off x="617069" y="2357226"/>
            <a:ext cx="8992152" cy="365856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auto">
              <a:spcAft>
                <a:spcPts val="0"/>
              </a:spcAft>
              <a:buFont typeface="Wingdings" pitchFamily="2" charset="2"/>
              <a:buChar char="v"/>
            </a:pPr>
            <a:r>
              <a:rPr lang="en-US" sz="4000" b="0" dirty="0" err="1"/>
              <a:t>Uyarlama</a:t>
            </a:r>
            <a:r>
              <a:rPr lang="en-US" sz="4000" b="0" dirty="0"/>
              <a:t> </a:t>
            </a:r>
            <a:r>
              <a:rPr lang="en-US" sz="4000" b="0" dirty="0" err="1"/>
              <a:t>seçenekleri</a:t>
            </a:r>
            <a:endParaRPr lang="en-US" sz="4000" b="0" dirty="0"/>
          </a:p>
          <a:p>
            <a:pPr marL="571500" indent="-571500" fontAlgn="auto">
              <a:spcAft>
                <a:spcPts val="0"/>
              </a:spcAft>
              <a:buFont typeface="Wingdings" pitchFamily="2" charset="2"/>
              <a:buChar char="v"/>
            </a:pPr>
            <a:r>
              <a:rPr lang="en-US" sz="4000" b="0" dirty="0" err="1"/>
              <a:t>Fırsat</a:t>
            </a:r>
            <a:r>
              <a:rPr lang="en-US" sz="4000" b="0" dirty="0"/>
              <a:t> </a:t>
            </a:r>
            <a:r>
              <a:rPr lang="en-US" sz="4000" b="0" dirty="0" err="1"/>
              <a:t>haritası</a:t>
            </a:r>
            <a:r>
              <a:rPr lang="en-US" sz="4000" b="0" dirty="0"/>
              <a:t> </a:t>
            </a:r>
            <a:r>
              <a:rPr lang="en-US" sz="4000" b="0" dirty="0" err="1"/>
              <a:t>veri</a:t>
            </a:r>
            <a:r>
              <a:rPr lang="en-US" sz="4000" b="0" dirty="0"/>
              <a:t> </a:t>
            </a:r>
            <a:r>
              <a:rPr lang="en-US" sz="4000" b="0" dirty="0" err="1"/>
              <a:t>kümelerini</a:t>
            </a:r>
            <a:r>
              <a:rPr lang="en-US" sz="4000" b="0" dirty="0"/>
              <a:t> </a:t>
            </a:r>
            <a:r>
              <a:rPr lang="en-US" sz="4000" b="0" dirty="0" err="1"/>
              <a:t>içeren</a:t>
            </a:r>
            <a:r>
              <a:rPr lang="en-US" sz="4000" b="0" dirty="0"/>
              <a:t> </a:t>
            </a:r>
            <a:r>
              <a:rPr lang="en-US" sz="4000" b="0" dirty="0" err="1"/>
              <a:t>Fırsat</a:t>
            </a:r>
            <a:r>
              <a:rPr lang="en-US" sz="4000" b="0" dirty="0"/>
              <a:t> </a:t>
            </a:r>
            <a:r>
              <a:rPr lang="en-US" sz="4000" b="0" dirty="0" err="1"/>
              <a:t>Haritalama</a:t>
            </a:r>
            <a:r>
              <a:rPr lang="en-US" sz="4000" b="0" dirty="0"/>
              <a:t> </a:t>
            </a:r>
            <a:r>
              <a:rPr lang="en-US" sz="4000" b="0" dirty="0" err="1"/>
              <a:t>Aracı</a:t>
            </a:r>
            <a:endParaRPr lang="en-US" sz="4000" b="0" dirty="0"/>
          </a:p>
          <a:p>
            <a:pPr marL="571500" indent="-571500" fontAlgn="auto">
              <a:spcAft>
                <a:spcPts val="0"/>
              </a:spcAft>
              <a:buFont typeface="Wingdings" pitchFamily="2" charset="2"/>
              <a:buChar char="v"/>
            </a:pPr>
            <a:r>
              <a:rPr lang="en-US" sz="4000" b="0" dirty="0" err="1"/>
              <a:t>NbS</a:t>
            </a:r>
            <a:r>
              <a:rPr lang="en-US" sz="4000" b="0" dirty="0"/>
              <a:t> </a:t>
            </a:r>
            <a:r>
              <a:rPr lang="en-US" sz="4000" b="0" dirty="0" err="1"/>
              <a:t>Fırsat</a:t>
            </a:r>
            <a:r>
              <a:rPr lang="en-US" sz="4000" b="0" dirty="0"/>
              <a:t> </a:t>
            </a:r>
            <a:r>
              <a:rPr lang="en-US" sz="4000" b="0" dirty="0" err="1"/>
              <a:t>Tarama</a:t>
            </a:r>
            <a:r>
              <a:rPr lang="en-US" sz="4000" b="0" dirty="0"/>
              <a:t> </a:t>
            </a:r>
            <a:r>
              <a:rPr lang="en-US" sz="4000" b="0" dirty="0" err="1"/>
              <a:t>Aracı</a:t>
            </a:r>
            <a:endParaRPr lang="en-US" sz="4000" b="0" dirty="0"/>
          </a:p>
          <a:p>
            <a:pPr marL="571500" indent="-571500" fontAlgn="auto">
              <a:spcAft>
                <a:spcPts val="0"/>
              </a:spcAft>
              <a:buFont typeface="Wingdings" pitchFamily="2" charset="2"/>
              <a:buChar char="v"/>
            </a:pPr>
            <a:r>
              <a:rPr lang="en-US" sz="4000" b="0" dirty="0" err="1"/>
              <a:t>Kentsel</a:t>
            </a:r>
            <a:r>
              <a:rPr lang="en-US" sz="4000" b="0" dirty="0"/>
              <a:t> </a:t>
            </a:r>
            <a:r>
              <a:rPr lang="en-US" sz="4000" b="0" dirty="0" err="1"/>
              <a:t>taşkın</a:t>
            </a:r>
            <a:r>
              <a:rPr lang="en-US" sz="4000" b="0" dirty="0"/>
              <a:t> </a:t>
            </a:r>
            <a:r>
              <a:rPr lang="en-US" sz="4000" b="0" dirty="0" err="1"/>
              <a:t>planlama</a:t>
            </a:r>
            <a:r>
              <a:rPr lang="en-US" sz="4000" b="0" dirty="0"/>
              <a:t> </a:t>
            </a:r>
            <a:r>
              <a:rPr lang="en-US" sz="4000" b="0" dirty="0" err="1"/>
              <a:t>aracı</a:t>
            </a:r>
            <a:r>
              <a:rPr lang="en-US" sz="4000" b="0" dirty="0"/>
              <a:t> </a:t>
            </a:r>
            <a:r>
              <a:rPr lang="en-US" sz="4000" b="0" dirty="0" err="1"/>
              <a:t>için</a:t>
            </a:r>
            <a:r>
              <a:rPr lang="en-US" sz="4000" b="0" dirty="0"/>
              <a:t> </a:t>
            </a:r>
            <a:r>
              <a:rPr lang="en-US" sz="4000" b="0" dirty="0" err="1"/>
              <a:t>InVEST</a:t>
            </a:r>
            <a:endParaRPr lang="en-US" sz="4000" b="0" dirty="0"/>
          </a:p>
          <a:p>
            <a:pPr marL="571500" indent="-571500" fontAlgn="auto">
              <a:spcAft>
                <a:spcPts val="0"/>
              </a:spcAft>
              <a:buFont typeface="Wingdings" pitchFamily="2" charset="2"/>
              <a:buChar char="v"/>
            </a:pPr>
            <a:r>
              <a:rPr lang="en-US" sz="4000" b="0" dirty="0" err="1"/>
              <a:t>Monitörizasyon</a:t>
            </a:r>
            <a:r>
              <a:rPr lang="en-US" sz="4000" b="0" dirty="0"/>
              <a:t> &amp; </a:t>
            </a:r>
            <a:r>
              <a:rPr lang="en-US" sz="4000" b="0" dirty="0" err="1"/>
              <a:t>Değerlendirme</a:t>
            </a:r>
            <a:r>
              <a:rPr lang="en-US" sz="4000" b="0" dirty="0"/>
              <a:t> </a:t>
            </a:r>
            <a:r>
              <a:rPr lang="en-US" sz="4000" b="0" dirty="0" err="1"/>
              <a:t>için</a:t>
            </a:r>
            <a:r>
              <a:rPr lang="en-US" sz="4000" b="0" dirty="0"/>
              <a:t> </a:t>
            </a:r>
            <a:r>
              <a:rPr lang="en-US" sz="4000" b="0" dirty="0" err="1"/>
              <a:t>Araç</a:t>
            </a:r>
            <a:r>
              <a:rPr lang="en-US" sz="4000" b="0" dirty="0"/>
              <a:t> </a:t>
            </a:r>
            <a:r>
              <a:rPr lang="en-US" sz="4000" b="0" dirty="0" err="1"/>
              <a:t>Kutusu</a:t>
            </a:r>
            <a:endParaRPr lang="en-US" sz="4000" b="0" dirty="0"/>
          </a:p>
        </p:txBody>
      </p:sp>
      <p:pic>
        <p:nvPicPr>
          <p:cNvPr id="2" name="Paveikslėlis 1">
            <a:extLst>
              <a:ext uri="{FF2B5EF4-FFF2-40B4-BE49-F238E27FC236}">
                <a16:creationId xmlns:a16="http://schemas.microsoft.com/office/drawing/2014/main" id="{B8ABE68A-DE81-3295-7B92-8F1DC92E0178}"/>
              </a:ext>
            </a:extLst>
          </p:cNvPr>
          <p:cNvPicPr>
            <a:picLocks noChangeAspect="1"/>
          </p:cNvPicPr>
          <p:nvPr/>
        </p:nvPicPr>
        <p:blipFill>
          <a:blip r:embed="rId5"/>
          <a:stretch>
            <a:fillRect/>
          </a:stretch>
        </p:blipFill>
        <p:spPr>
          <a:xfrm>
            <a:off x="4850968" y="91565"/>
            <a:ext cx="2789987" cy="1004868"/>
          </a:xfrm>
          <a:prstGeom prst="rect">
            <a:avLst/>
          </a:prstGeom>
        </p:spPr>
      </p:pic>
    </p:spTree>
    <p:extLst>
      <p:ext uri="{BB962C8B-B14F-4D97-AF65-F5344CB8AC3E}">
        <p14:creationId xmlns:p14="http://schemas.microsoft.com/office/powerpoint/2010/main" val="380869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F01A32-09ED-CD45-B5CC-1CF132E91979}"/>
              </a:ext>
            </a:extLst>
          </p:cNvPr>
          <p:cNvPicPr>
            <a:picLocks noChangeAspect="1"/>
          </p:cNvPicPr>
          <p:nvPr/>
        </p:nvPicPr>
        <p:blipFill>
          <a:blip r:embed="rId3"/>
          <a:stretch>
            <a:fillRect/>
          </a:stretch>
        </p:blipFill>
        <p:spPr>
          <a:xfrm>
            <a:off x="9386263" y="1748543"/>
            <a:ext cx="2916764" cy="3993988"/>
          </a:xfrm>
          <a:prstGeom prst="rect">
            <a:avLst/>
          </a:prstGeom>
        </p:spPr>
      </p:pic>
      <p:pic>
        <p:nvPicPr>
          <p:cNvPr id="3" name="Paveikslėlis 2">
            <a:extLst>
              <a:ext uri="{FF2B5EF4-FFF2-40B4-BE49-F238E27FC236}">
                <a16:creationId xmlns:a16="http://schemas.microsoft.com/office/drawing/2014/main" id="{6EE03227-174C-96BC-447E-E4E35F0F939C}"/>
              </a:ext>
            </a:extLst>
          </p:cNvPr>
          <p:cNvPicPr>
            <a:picLocks noChangeAspect="1"/>
          </p:cNvPicPr>
          <p:nvPr/>
        </p:nvPicPr>
        <p:blipFill>
          <a:blip r:embed="rId4"/>
          <a:stretch>
            <a:fillRect/>
          </a:stretch>
        </p:blipFill>
        <p:spPr>
          <a:xfrm>
            <a:off x="4701006" y="63950"/>
            <a:ext cx="2789987" cy="1004868"/>
          </a:xfrm>
          <a:prstGeom prst="rect">
            <a:avLst/>
          </a:prstGeom>
        </p:spPr>
      </p:pic>
      <p:sp>
        <p:nvSpPr>
          <p:cNvPr id="5" name="Metin kutusu 4">
            <a:extLst>
              <a:ext uri="{FF2B5EF4-FFF2-40B4-BE49-F238E27FC236}">
                <a16:creationId xmlns:a16="http://schemas.microsoft.com/office/drawing/2014/main" id="{3008D58E-6FFF-D02A-B66E-E4C9D541411B}"/>
              </a:ext>
            </a:extLst>
          </p:cNvPr>
          <p:cNvSpPr txBox="1"/>
          <p:nvPr/>
        </p:nvSpPr>
        <p:spPr>
          <a:xfrm>
            <a:off x="304392" y="1744495"/>
            <a:ext cx="8903776" cy="4893647"/>
          </a:xfrm>
          <a:prstGeom prst="rect">
            <a:avLst/>
          </a:prstGeom>
          <a:noFill/>
        </p:spPr>
        <p:txBody>
          <a:bodyPr wrap="square">
            <a:spAutoFit/>
          </a:bodyPr>
          <a:lstStyle/>
          <a:p>
            <a:pPr marL="342900" lvl="0" indent="-342900">
              <a:buFont typeface="+mj-lt"/>
              <a:buAutoNum type="arabicPeriod"/>
              <a:tabLst>
                <a:tab pos="457200" algn="l"/>
              </a:tabLst>
            </a:pP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ACC, DRR &amp; Ekosistem Yönetimi &amp; Restorasyon</a:t>
            </a:r>
            <a:r>
              <a:rPr lang="tr-TR" sz="2400" b="1" i="1" kern="100" dirty="0">
                <a:effectLst/>
                <a:latin typeface="Calibri" panose="020F0502020204030204" pitchFamily="34" charset="0"/>
                <a:ea typeface="Calibri" panose="020F0502020204030204" pitchFamily="34" charset="0"/>
                <a:cs typeface="Times New Roman" panose="02020603050405020304" pitchFamily="18" charset="0"/>
              </a:rPr>
              <a:t> ile açıkça örtüşüyor </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ACC için elverişli bir ortam, </a:t>
            </a: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CRA'yı</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ilerletmek ve iklim tehlikelerine en savunmasız alanları ve toplulukları belirlemekle başlar; </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Şehir planlamasından sorumlu kurumların, doğanın ve </a:t>
            </a: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NbS</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faydalarını ve maliyetlerini değerlendiren iklim bilgili bir yaklaşımı benimsemeleri;</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NbS</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aşağıdakilere sahip olmak için yaygınlaştırılacak: İklim Dostu Şehir Planlaması;</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NbS</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çok </a:t>
            </a: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paydaşlı</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ve çok sektörlü planlama üzerine inşa etmelidir;</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Yerel yönetimler, ACC &amp; </a:t>
            </a:r>
            <a:r>
              <a:rPr lang="tr-TR" sz="2400" b="1" kern="100" dirty="0" err="1">
                <a:effectLst/>
                <a:latin typeface="Calibri" panose="020F0502020204030204" pitchFamily="34" charset="0"/>
                <a:ea typeface="Calibri" panose="020F0502020204030204" pitchFamily="34" charset="0"/>
                <a:cs typeface="Times New Roman" panose="02020603050405020304" pitchFamily="18" charset="0"/>
              </a:rPr>
              <a:t>NbS</a:t>
            </a:r>
            <a:r>
              <a:rPr lang="tr-TR" sz="2400" b="1" kern="100" dirty="0">
                <a:effectLst/>
                <a:latin typeface="Calibri" panose="020F0502020204030204" pitchFamily="34" charset="0"/>
                <a:ea typeface="Calibri" panose="020F0502020204030204" pitchFamily="34" charset="0"/>
                <a:cs typeface="Times New Roman" panose="02020603050405020304" pitchFamily="18" charset="0"/>
              </a:rPr>
              <a:t> için fon toplama mekanizmalarını tasarlayarak ve güncelleyerek ve örneğin özel sektörü dahil ederek finansman aramalı, üretmeli ve kilidini açmalıdır </a:t>
            </a:r>
            <a:endParaRPr lang="tr-T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8859505"/>
      </p:ext>
    </p:extLst>
  </p:cSld>
  <p:clrMapOvr>
    <a:masterClrMapping/>
  </p:clrMapOvr>
</p:sld>
</file>

<file path=ppt/theme/theme1.xml><?xml version="1.0" encoding="utf-8"?>
<a:theme xmlns:a="http://schemas.openxmlformats.org/drawingml/2006/main" name="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5.xml><?xml version="1.0" encoding="utf-8"?>
<a:theme xmlns:a="http://schemas.openxmlformats.org/drawingml/2006/main" name="3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A9BE4665893F6489403B284106F67D8" ma:contentTypeVersion="18" ma:contentTypeDescription="Ein neues Dokument erstellen." ma:contentTypeScope="" ma:versionID="bea3cc2e214e13abaa5e6315247d0162">
  <xsd:schema xmlns:xsd="http://www.w3.org/2001/XMLSchema" xmlns:xs="http://www.w3.org/2001/XMLSchema" xmlns:p="http://schemas.microsoft.com/office/2006/metadata/properties" xmlns:ns2="c8a85c25-f6a6-4577-9aa7-3e829b02ab00" xmlns:ns3="f5eac180-6d7d-482c-88c7-c7481950e626" targetNamespace="http://schemas.microsoft.com/office/2006/metadata/properties" ma:root="true" ma:fieldsID="4a137823da3b7ce36bd315b8e1f9cd7f" ns2:_="" ns3:_="">
    <xsd:import namespace="c8a85c25-f6a6-4577-9aa7-3e829b02ab00"/>
    <xsd:import namespace="f5eac180-6d7d-482c-88c7-c7481950e6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MediaServiceLocation" minOccurs="0"/>
                <xsd:element ref="ns3:SharedWithUsers" minOccurs="0"/>
                <xsd:element ref="ns3:SharedWithDetail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a85c25-f6a6-4577-9aa7-3e829b02ab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eac180-6d7d-482c-88c7-c7481950e62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8bfd6d4c-c39a-4e8d-93bd-1639e4367f64}" ma:internalName="TaxCatchAll" ma:showField="CatchAllData" ma:web="f5eac180-6d7d-482c-88c7-c7481950e6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a85c25-f6a6-4577-9aa7-3e829b02ab00">
      <Terms xmlns="http://schemas.microsoft.com/office/infopath/2007/PartnerControls"/>
    </lcf76f155ced4ddcb4097134ff3c332f>
    <TaxCatchAll xmlns="f5eac180-6d7d-482c-88c7-c7481950e626" xsi:nil="true"/>
  </documentManagement>
</p:properties>
</file>

<file path=customXml/itemProps1.xml><?xml version="1.0" encoding="utf-8"?>
<ds:datastoreItem xmlns:ds="http://schemas.openxmlformats.org/officeDocument/2006/customXml" ds:itemID="{235CAB39-EA35-46DF-AC30-C46CDD09E19B}">
  <ds:schemaRefs>
    <ds:schemaRef ds:uri="http://schemas.microsoft.com/sharepoint/v3/contenttype/forms"/>
  </ds:schemaRefs>
</ds:datastoreItem>
</file>

<file path=customXml/itemProps2.xml><?xml version="1.0" encoding="utf-8"?>
<ds:datastoreItem xmlns:ds="http://schemas.openxmlformats.org/officeDocument/2006/customXml" ds:itemID="{C4B9B107-D484-400E-BC4A-39B9947A69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a85c25-f6a6-4577-9aa7-3e829b02ab00"/>
    <ds:schemaRef ds:uri="f5eac180-6d7d-482c-88c7-c7481950e6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DD2D07-FECF-4333-B0A1-AA387943629C}">
  <ds:schemaRefs>
    <ds:schemaRef ds:uri="http://schemas.openxmlformats.org/package/2006/metadata/core-properties"/>
    <ds:schemaRef ds:uri="c8a85c25-f6a6-4577-9aa7-3e829b02ab00"/>
    <ds:schemaRef ds:uri="http://schemas.microsoft.com/office/2006/documentManagement/types"/>
    <ds:schemaRef ds:uri="http://schemas.microsoft.com/office/infopath/2007/PartnerControls"/>
    <ds:schemaRef ds:uri="http://purl.org/dc/dcmitype/"/>
    <ds:schemaRef ds:uri="http://purl.org/dc/terms/"/>
    <ds:schemaRef ds:uri="http://www.w3.org/XML/1998/namespace"/>
    <ds:schemaRef ds:uri="f5eac180-6d7d-482c-88c7-c7481950e626"/>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giz-powerpoint-20141103-v3.potx</Template>
  <TotalTime>4410</TotalTime>
  <Words>3975</Words>
  <Application>Microsoft Office PowerPoint</Application>
  <PresentationFormat>Plačiaekranė</PresentationFormat>
  <Paragraphs>325</Paragraphs>
  <Slides>20</Slides>
  <Notes>12</Notes>
  <HiddenSlides>0</HiddenSlides>
  <MMClips>0</MMClips>
  <ScaleCrop>false</ScaleCrop>
  <HeadingPairs>
    <vt:vector size="6" baseType="variant">
      <vt:variant>
        <vt:lpstr>Naudojami šriftai</vt:lpstr>
      </vt:variant>
      <vt:variant>
        <vt:i4>8</vt:i4>
      </vt:variant>
      <vt:variant>
        <vt:lpstr>Tema</vt:lpstr>
      </vt:variant>
      <vt:variant>
        <vt:i4>7</vt:i4>
      </vt:variant>
      <vt:variant>
        <vt:lpstr>Skaidrių pavadinimai</vt:lpstr>
      </vt:variant>
      <vt:variant>
        <vt:i4>20</vt:i4>
      </vt:variant>
    </vt:vector>
  </HeadingPairs>
  <TitlesOfParts>
    <vt:vector size="35" baseType="lpstr">
      <vt:lpstr>Arial</vt:lpstr>
      <vt:lpstr>Arial Narrow</vt:lpstr>
      <vt:lpstr>Calibri</vt:lpstr>
      <vt:lpstr>Calibri Light</vt:lpstr>
      <vt:lpstr>HelveticaNeueLTStd</vt:lpstr>
      <vt:lpstr>Symbol</vt:lpstr>
      <vt:lpstr>Times New Roman</vt:lpstr>
      <vt:lpstr>Wingdings</vt:lpstr>
      <vt:lpstr>giz-powerpoint-20141103-v3</vt:lpstr>
      <vt:lpstr>1_Benutzerdefiniertes Design</vt:lpstr>
      <vt:lpstr>2_Benutzerdefiniertes Design</vt:lpstr>
      <vt:lpstr>1_giz-powerpoint-20141103-v3</vt:lpstr>
      <vt:lpstr>3_Benutzerdefiniertes Design</vt:lpstr>
      <vt:lpstr>Office Theme</vt:lpstr>
      <vt:lpstr>2_giz-powerpoint-20141103-v3</vt:lpstr>
      <vt:lpstr>„PowerPoint“ pateiktis</vt:lpstr>
      <vt:lpstr>„PowerPoint“ pateiktis</vt:lpstr>
      <vt:lpstr>Doğa Temelli Çözümlerin tanımı</vt:lpstr>
      <vt:lpstr>Küresel taahhütler ve Doğa Temelli Çözümler</vt:lpstr>
      <vt:lpstr>Kentsel Uyum: Doğa Temelli Çözümler</vt:lpstr>
      <vt:lpstr>„PowerPoint“ pateiktis</vt:lpstr>
      <vt:lpstr>„PowerPoint“ pateiktis</vt:lpstr>
      <vt:lpstr>Pratik &amp; İpuçları 1</vt:lpstr>
      <vt:lpstr>Pratik &amp; İpuçları 2</vt:lpstr>
      <vt:lpstr>„PowerPoint“ pateiktis</vt:lpstr>
      <vt:lpstr>CRA &amp; NbS formülasyonları için Anahtar Tanımlar &amp; Adımlar</vt:lpstr>
      <vt:lpstr>Anahtar Adımların Özeti: UPT'ye ana akım oluşturma &amp; Uyarlama seçeneklerinin maliyetini ve faydasını tahmin etme aracı</vt:lpstr>
      <vt:lpstr>„PowerPoint“ pateiktis</vt:lpstr>
      <vt:lpstr>Araçlar &amp; Örnekler 1: Sellere Uyum Sağlama</vt:lpstr>
      <vt:lpstr>„PowerPoint“ pateiktis</vt:lpstr>
      <vt:lpstr>Araçlar &amp; Örnekler 2: Isı Dalgalarına  Uyum Sağlama</vt:lpstr>
      <vt:lpstr>Araçlar &amp; Örnekler 3: SLR'ye Uyum Sağlama</vt:lpstr>
      <vt:lpstr>Araçlar &amp; Örnekler 4:</vt:lpstr>
      <vt:lpstr>Chapter 4 on Toolkits:</vt:lpstr>
      <vt:lpstr>„PowerPoint“ pateiktis</vt:lpstr>
    </vt:vector>
  </TitlesOfParts>
  <Company>Crossmedia Beratung und Design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Ira Olaleye</dc:creator>
  <cp:keywords>GIZ-Leerfolie</cp:keywords>
  <cp:lastModifiedBy>Word</cp:lastModifiedBy>
  <cp:revision>403</cp:revision>
  <cp:lastPrinted>2023-10-02T12:42:16Z</cp:lastPrinted>
  <dcterms:created xsi:type="dcterms:W3CDTF">2017-08-02T18:31:29Z</dcterms:created>
  <dcterms:modified xsi:type="dcterms:W3CDTF">2025-10-10T10:06:43Z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0x010100FA9BE4665893F6489403B284106F67D8</vt:lpwstr>
  </property>
  <property fmtid="{D5CDD505-2E9C-101B-9397-08002B2CF9AE}" pid="3" name="MediaServiceImageTags">
    <vt:lpwstr/>
  </property>
</Properties>
</file>