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6.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91" r:id="rId4"/>
    <p:sldMasterId id="2147483729" r:id="rId5"/>
    <p:sldMasterId id="2147483813" r:id="rId6"/>
    <p:sldMasterId id="2147483819" r:id="rId7"/>
    <p:sldMasterId id="2147483828" r:id="rId8"/>
    <p:sldMasterId id="2147483854" r:id="rId9"/>
    <p:sldMasterId id="2147483866" r:id="rId10"/>
  </p:sldMasterIdLst>
  <p:notesMasterIdLst>
    <p:notesMasterId r:id="rId31"/>
  </p:notesMasterIdLst>
  <p:handoutMasterIdLst>
    <p:handoutMasterId r:id="rId32"/>
  </p:handoutMasterIdLst>
  <p:sldIdLst>
    <p:sldId id="2558" r:id="rId11"/>
    <p:sldId id="865" r:id="rId12"/>
    <p:sldId id="2546" r:id="rId13"/>
    <p:sldId id="2545" r:id="rId14"/>
    <p:sldId id="2544" r:id="rId15"/>
    <p:sldId id="2548" r:id="rId16"/>
    <p:sldId id="2549" r:id="rId17"/>
    <p:sldId id="2550" r:id="rId18"/>
    <p:sldId id="2551" r:id="rId19"/>
    <p:sldId id="872" r:id="rId20"/>
    <p:sldId id="2552" r:id="rId21"/>
    <p:sldId id="2553" r:id="rId22"/>
    <p:sldId id="2559" r:id="rId23"/>
    <p:sldId id="2554" r:id="rId24"/>
    <p:sldId id="2560" r:id="rId25"/>
    <p:sldId id="2555" r:id="rId26"/>
    <p:sldId id="2556" r:id="rId27"/>
    <p:sldId id="868" r:id="rId28"/>
    <p:sldId id="2557" r:id="rId29"/>
    <p:sldId id="871" r:id="rId30"/>
  </p:sldIdLst>
  <p:sldSz cx="12192000" cy="6858000"/>
  <p:notesSz cx="6797675" cy="9926638"/>
  <p:defaultTextStyle>
    <a:defPPr>
      <a:defRPr lang="de-DE"/>
    </a:defPPr>
    <a:lvl1pPr algn="l" rtl="0" eaLnBrk="0" fontAlgn="base" hangingPunct="0">
      <a:spcBef>
        <a:spcPct val="0"/>
      </a:spcBef>
      <a:spcAft>
        <a:spcPct val="0"/>
      </a:spcAft>
      <a:defRPr sz="2200" b="1" kern="1200">
        <a:solidFill>
          <a:srgbClr val="999999"/>
        </a:solidFill>
        <a:latin typeface="Arial" charset="0"/>
        <a:ea typeface="+mn-ea"/>
        <a:cs typeface="+mn-cs"/>
      </a:defRPr>
    </a:lvl1pPr>
    <a:lvl2pPr marL="457200" algn="l" rtl="0" eaLnBrk="0" fontAlgn="base" hangingPunct="0">
      <a:spcBef>
        <a:spcPct val="0"/>
      </a:spcBef>
      <a:spcAft>
        <a:spcPct val="0"/>
      </a:spcAft>
      <a:defRPr sz="2200" b="1" kern="1200">
        <a:solidFill>
          <a:srgbClr val="999999"/>
        </a:solidFill>
        <a:latin typeface="Arial" charset="0"/>
        <a:ea typeface="+mn-ea"/>
        <a:cs typeface="+mn-cs"/>
      </a:defRPr>
    </a:lvl2pPr>
    <a:lvl3pPr marL="914400" algn="l" rtl="0" eaLnBrk="0" fontAlgn="base" hangingPunct="0">
      <a:spcBef>
        <a:spcPct val="0"/>
      </a:spcBef>
      <a:spcAft>
        <a:spcPct val="0"/>
      </a:spcAft>
      <a:defRPr sz="2200" b="1" kern="1200">
        <a:solidFill>
          <a:srgbClr val="999999"/>
        </a:solidFill>
        <a:latin typeface="Arial" charset="0"/>
        <a:ea typeface="+mn-ea"/>
        <a:cs typeface="+mn-cs"/>
      </a:defRPr>
    </a:lvl3pPr>
    <a:lvl4pPr marL="1371600" algn="l" rtl="0" eaLnBrk="0" fontAlgn="base" hangingPunct="0">
      <a:spcBef>
        <a:spcPct val="0"/>
      </a:spcBef>
      <a:spcAft>
        <a:spcPct val="0"/>
      </a:spcAft>
      <a:defRPr sz="2200" b="1" kern="1200">
        <a:solidFill>
          <a:srgbClr val="999999"/>
        </a:solidFill>
        <a:latin typeface="Arial" charset="0"/>
        <a:ea typeface="+mn-ea"/>
        <a:cs typeface="+mn-cs"/>
      </a:defRPr>
    </a:lvl4pPr>
    <a:lvl5pPr marL="1828800" algn="l" rtl="0" eaLnBrk="0" fontAlgn="base" hangingPunct="0">
      <a:spcBef>
        <a:spcPct val="0"/>
      </a:spcBef>
      <a:spcAft>
        <a:spcPct val="0"/>
      </a:spcAft>
      <a:defRPr sz="2200" b="1" kern="1200">
        <a:solidFill>
          <a:srgbClr val="999999"/>
        </a:solidFill>
        <a:latin typeface="Arial" charset="0"/>
        <a:ea typeface="+mn-ea"/>
        <a:cs typeface="+mn-cs"/>
      </a:defRPr>
    </a:lvl5pPr>
    <a:lvl6pPr marL="2286000" algn="l" defTabSz="914400" rtl="0" eaLnBrk="1" latinLnBrk="0" hangingPunct="1">
      <a:defRPr sz="2200" b="1" kern="1200">
        <a:solidFill>
          <a:srgbClr val="999999"/>
        </a:solidFill>
        <a:latin typeface="Arial" charset="0"/>
        <a:ea typeface="+mn-ea"/>
        <a:cs typeface="+mn-cs"/>
      </a:defRPr>
    </a:lvl6pPr>
    <a:lvl7pPr marL="2743200" algn="l" defTabSz="914400" rtl="0" eaLnBrk="1" latinLnBrk="0" hangingPunct="1">
      <a:defRPr sz="2200" b="1" kern="1200">
        <a:solidFill>
          <a:srgbClr val="999999"/>
        </a:solidFill>
        <a:latin typeface="Arial" charset="0"/>
        <a:ea typeface="+mn-ea"/>
        <a:cs typeface="+mn-cs"/>
      </a:defRPr>
    </a:lvl7pPr>
    <a:lvl8pPr marL="3200400" algn="l" defTabSz="914400" rtl="0" eaLnBrk="1" latinLnBrk="0" hangingPunct="1">
      <a:defRPr sz="2200" b="1" kern="1200">
        <a:solidFill>
          <a:srgbClr val="999999"/>
        </a:solidFill>
        <a:latin typeface="Arial" charset="0"/>
        <a:ea typeface="+mn-ea"/>
        <a:cs typeface="+mn-cs"/>
      </a:defRPr>
    </a:lvl8pPr>
    <a:lvl9pPr marL="3657600" algn="l" defTabSz="914400" rtl="0" eaLnBrk="1" latinLnBrk="0" hangingPunct="1">
      <a:defRPr sz="2200" b="1" kern="1200">
        <a:solidFill>
          <a:srgbClr val="999999"/>
        </a:solidFill>
        <a:latin typeface="Arial" charset="0"/>
        <a:ea typeface="+mn-ea"/>
        <a:cs typeface="+mn-cs"/>
      </a:defRPr>
    </a:lvl9pPr>
  </p:defaultTextStyle>
  <p:extLst>
    <p:ext uri="{521415D9-36F7-43E2-AB2F-B90AF26B5E84}">
      <p14:sectionLst xmlns:p14="http://schemas.microsoft.com/office/powerpoint/2010/main">
        <p14:section name="Default Section" id="{A4AF52AE-4518-41D3-9D22-3D638380BB2A}">
          <p14:sldIdLst>
            <p14:sldId id="2558"/>
            <p14:sldId id="865"/>
            <p14:sldId id="2546"/>
            <p14:sldId id="2545"/>
            <p14:sldId id="2544"/>
            <p14:sldId id="2548"/>
            <p14:sldId id="2549"/>
            <p14:sldId id="2550"/>
            <p14:sldId id="2551"/>
            <p14:sldId id="872"/>
            <p14:sldId id="2552"/>
            <p14:sldId id="2553"/>
            <p14:sldId id="2559"/>
            <p14:sldId id="2554"/>
            <p14:sldId id="2560"/>
            <p14:sldId id="2555"/>
            <p14:sldId id="2556"/>
            <p14:sldId id="868"/>
            <p14:sldId id="2557"/>
            <p14:sldId id="871"/>
          </p14:sldIdLst>
        </p14:section>
      </p14:sectionLst>
    </p:ext>
    <p:ext uri="{EFAFB233-063F-42B5-8137-9DF3F51BA10A}">
      <p15:sldGuideLst xmlns:p15="http://schemas.microsoft.com/office/powerpoint/2012/main">
        <p15:guide id="1" orient="horz" pos="3935" userDrawn="1">
          <p15:clr>
            <a:srgbClr val="A4A3A4"/>
          </p15:clr>
        </p15:guide>
        <p15:guide id="2" pos="384" userDrawn="1">
          <p15:clr>
            <a:srgbClr val="A4A3A4"/>
          </p15:clr>
        </p15:guide>
        <p15:guide id="3" pos="968" userDrawn="1">
          <p15:clr>
            <a:srgbClr val="A4A3A4"/>
          </p15:clr>
        </p15:guide>
        <p15:guide id="4" pos="6705" userDrawn="1">
          <p15:clr>
            <a:srgbClr val="A4A3A4"/>
          </p15:clr>
        </p15:guide>
        <p15:guide id="5" pos="5753"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na Kampe" initials="LK" lastIdx="1" clrIdx="0">
    <p:extLst>
      <p:ext uri="{19B8F6BF-5375-455C-9EA6-DF929625EA0E}">
        <p15:presenceInfo xmlns:p15="http://schemas.microsoft.com/office/powerpoint/2012/main" userId="Lena Kampe" providerId="None"/>
      </p:ext>
    </p:extLst>
  </p:cmAuthor>
  <p:cmAuthor id="2" name="Kampe, Lena GIZ TH" initials="KLGT" lastIdx="4" clrIdx="1">
    <p:extLst>
      <p:ext uri="{19B8F6BF-5375-455C-9EA6-DF929625EA0E}">
        <p15:presenceInfo xmlns:p15="http://schemas.microsoft.com/office/powerpoint/2012/main" userId="Kampe, Lena GIZ T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130C68"/>
    <a:srgbClr val="D5240F"/>
    <a:srgbClr val="999999"/>
    <a:srgbClr val="FFCC00"/>
    <a:srgbClr val="ECEBE8"/>
    <a:srgbClr val="000000"/>
    <a:srgbClr val="A7978D"/>
    <a:srgbClr val="C80F0F"/>
    <a:srgbClr val="FFD2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Helle Formatvorlage 2 - Akz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290" autoAdjust="0"/>
    <p:restoredTop sz="93741" autoAdjust="0"/>
  </p:normalViewPr>
  <p:slideViewPr>
    <p:cSldViewPr snapToGrid="0">
      <p:cViewPr>
        <p:scale>
          <a:sx n="41" d="100"/>
          <a:sy n="41" d="100"/>
        </p:scale>
        <p:origin x="1004" y="492"/>
      </p:cViewPr>
      <p:guideLst>
        <p:guide orient="horz" pos="3935"/>
        <p:guide pos="384"/>
        <p:guide pos="968"/>
        <p:guide pos="6705"/>
        <p:guide pos="5753"/>
      </p:guideLst>
    </p:cSldViewPr>
  </p:slideViewPr>
  <p:outlineViewPr>
    <p:cViewPr>
      <p:scale>
        <a:sx n="33" d="100"/>
        <a:sy n="33" d="100"/>
      </p:scale>
      <p:origin x="0" y="-1600"/>
    </p:cViewPr>
  </p:outlineViewPr>
  <p:notesTextViewPr>
    <p:cViewPr>
      <p:scale>
        <a:sx n="3" d="2"/>
        <a:sy n="3" d="2"/>
      </p:scale>
      <p:origin x="0" y="0"/>
    </p:cViewPr>
  </p:notesTextViewPr>
  <p:sorterViewPr>
    <p:cViewPr>
      <p:scale>
        <a:sx n="120" d="100"/>
        <a:sy n="120" d="100"/>
      </p:scale>
      <p:origin x="0" y="-1612"/>
    </p:cViewPr>
  </p:sorterViewPr>
  <p:notesViewPr>
    <p:cSldViewPr snapToGrid="0">
      <p:cViewPr varScale="1">
        <p:scale>
          <a:sx n="47" d="100"/>
          <a:sy n="47" d="100"/>
        </p:scale>
        <p:origin x="2792" y="40"/>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customXml" Target="../customXml/item3.xml"/><Relationship Id="rId21" Type="http://schemas.openxmlformats.org/officeDocument/2006/relationships/slide" Target="slides/slide11.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3"/>
            <a:ext cx="2945659" cy="495936"/>
          </a:xfrm>
          <a:prstGeom prst="rect">
            <a:avLst/>
          </a:prstGeom>
          <a:noFill/>
          <a:ln w="9525">
            <a:noFill/>
            <a:miter lim="800000"/>
            <a:headEnd/>
            <a:tailEnd/>
          </a:ln>
          <a:effectLst/>
        </p:spPr>
        <p:txBody>
          <a:bodyPr vert="horz" wrap="square" lIns="87746" tIns="43874" rIns="87746" bIns="43874" numCol="1" anchor="t" anchorCtr="0" compatLnSpc="1">
            <a:prstTxWarp prst="textNoShape">
              <a:avLst/>
            </a:prstTxWarp>
          </a:bodyPr>
          <a:lstStyle>
            <a:lvl1pPr>
              <a:defRPr sz="1200" b="0">
                <a:solidFill>
                  <a:schemeClr val="tx1"/>
                </a:solidFill>
                <a:latin typeface="Times" charset="0"/>
              </a:defRPr>
            </a:lvl1pPr>
          </a:lstStyle>
          <a:p>
            <a:endParaRPr lang="de-DE">
              <a:latin typeface="Arial Narrow" pitchFamily="34" charset="0"/>
            </a:endParaRPr>
          </a:p>
        </p:txBody>
      </p:sp>
      <p:sp>
        <p:nvSpPr>
          <p:cNvPr id="66563" name="Rectangle 3"/>
          <p:cNvSpPr>
            <a:spLocks noGrp="1" noChangeArrowheads="1"/>
          </p:cNvSpPr>
          <p:nvPr>
            <p:ph type="dt" sz="quarter" idx="1"/>
          </p:nvPr>
        </p:nvSpPr>
        <p:spPr bwMode="auto">
          <a:xfrm>
            <a:off x="3852018" y="3"/>
            <a:ext cx="2945659" cy="495936"/>
          </a:xfrm>
          <a:prstGeom prst="rect">
            <a:avLst/>
          </a:prstGeom>
          <a:noFill/>
          <a:ln w="9525">
            <a:noFill/>
            <a:miter lim="800000"/>
            <a:headEnd/>
            <a:tailEnd/>
          </a:ln>
          <a:effectLst/>
        </p:spPr>
        <p:txBody>
          <a:bodyPr vert="horz" wrap="square" lIns="87746" tIns="43874" rIns="87746" bIns="43874" numCol="1" anchor="t" anchorCtr="0" compatLnSpc="1">
            <a:prstTxWarp prst="textNoShape">
              <a:avLst/>
            </a:prstTxWarp>
          </a:bodyPr>
          <a:lstStyle>
            <a:lvl1pPr algn="r">
              <a:defRPr sz="1200" b="0">
                <a:solidFill>
                  <a:schemeClr val="tx1"/>
                </a:solidFill>
                <a:latin typeface="Times" charset="0"/>
              </a:defRPr>
            </a:lvl1pPr>
          </a:lstStyle>
          <a:p>
            <a:endParaRPr lang="de-DE">
              <a:latin typeface="Arial Narrow" pitchFamily="34" charset="0"/>
            </a:endParaRPr>
          </a:p>
        </p:txBody>
      </p:sp>
      <p:sp>
        <p:nvSpPr>
          <p:cNvPr id="66564" name="Rectangle 4"/>
          <p:cNvSpPr>
            <a:spLocks noGrp="1" noChangeArrowheads="1"/>
          </p:cNvSpPr>
          <p:nvPr>
            <p:ph type="ftr" sz="quarter" idx="2"/>
          </p:nvPr>
        </p:nvSpPr>
        <p:spPr bwMode="auto">
          <a:xfrm>
            <a:off x="0" y="9430704"/>
            <a:ext cx="2945659" cy="495936"/>
          </a:xfrm>
          <a:prstGeom prst="rect">
            <a:avLst/>
          </a:prstGeom>
          <a:noFill/>
          <a:ln w="9525">
            <a:noFill/>
            <a:miter lim="800000"/>
            <a:headEnd/>
            <a:tailEnd/>
          </a:ln>
          <a:effectLst/>
        </p:spPr>
        <p:txBody>
          <a:bodyPr vert="horz" wrap="square" lIns="87746" tIns="43874" rIns="87746" bIns="43874" numCol="1" anchor="b" anchorCtr="0" compatLnSpc="1">
            <a:prstTxWarp prst="textNoShape">
              <a:avLst/>
            </a:prstTxWarp>
          </a:bodyPr>
          <a:lstStyle>
            <a:lvl1pPr>
              <a:defRPr sz="1200" b="0">
                <a:solidFill>
                  <a:schemeClr val="tx1"/>
                </a:solidFill>
                <a:latin typeface="Times" charset="0"/>
              </a:defRPr>
            </a:lvl1pPr>
          </a:lstStyle>
          <a:p>
            <a:endParaRPr lang="de-DE">
              <a:latin typeface="Arial Narrow" pitchFamily="34" charset="0"/>
            </a:endParaRPr>
          </a:p>
        </p:txBody>
      </p:sp>
      <p:sp>
        <p:nvSpPr>
          <p:cNvPr id="66565" name="Rectangle 5"/>
          <p:cNvSpPr>
            <a:spLocks noGrp="1" noChangeArrowheads="1"/>
          </p:cNvSpPr>
          <p:nvPr>
            <p:ph type="sldNum" sz="quarter" idx="3"/>
          </p:nvPr>
        </p:nvSpPr>
        <p:spPr bwMode="auto">
          <a:xfrm>
            <a:off x="3852018" y="9430704"/>
            <a:ext cx="2945659" cy="495936"/>
          </a:xfrm>
          <a:prstGeom prst="rect">
            <a:avLst/>
          </a:prstGeom>
          <a:noFill/>
          <a:ln w="9525">
            <a:noFill/>
            <a:miter lim="800000"/>
            <a:headEnd/>
            <a:tailEnd/>
          </a:ln>
          <a:effectLst/>
        </p:spPr>
        <p:txBody>
          <a:bodyPr vert="horz" wrap="square" lIns="87746" tIns="43874" rIns="87746" bIns="43874" numCol="1" anchor="b" anchorCtr="0" compatLnSpc="1">
            <a:prstTxWarp prst="textNoShape">
              <a:avLst/>
            </a:prstTxWarp>
          </a:bodyPr>
          <a:lstStyle>
            <a:lvl1pPr algn="r">
              <a:defRPr sz="1200" b="0">
                <a:solidFill>
                  <a:schemeClr val="tx1"/>
                </a:solidFill>
                <a:latin typeface="Times" charset="0"/>
              </a:defRPr>
            </a:lvl1pPr>
          </a:lstStyle>
          <a:p>
            <a:fld id="{47F930EC-4FD0-431B-BB9B-47DE359CDF6F}" type="slidenum">
              <a:rPr lang="de-DE">
                <a:latin typeface="Arial Narrow" pitchFamily="34" charset="0"/>
              </a:rPr>
              <a:pPr/>
              <a:t>‹#›</a:t>
            </a:fld>
            <a:endParaRPr lang="de-DE">
              <a:latin typeface="Arial Narrow" pitchFamily="34" charset="0"/>
            </a:endParaRPr>
          </a:p>
        </p:txBody>
      </p:sp>
    </p:spTree>
    <p:extLst>
      <p:ext uri="{BB962C8B-B14F-4D97-AF65-F5344CB8AC3E}">
        <p14:creationId xmlns:p14="http://schemas.microsoft.com/office/powerpoint/2010/main" val="24842276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3"/>
            <a:ext cx="2945659" cy="495936"/>
          </a:xfrm>
          <a:prstGeom prst="rect">
            <a:avLst/>
          </a:prstGeom>
          <a:noFill/>
          <a:ln w="9525">
            <a:noFill/>
            <a:miter lim="800000"/>
            <a:headEnd/>
            <a:tailEnd/>
          </a:ln>
          <a:effectLst/>
        </p:spPr>
        <p:txBody>
          <a:bodyPr vert="horz" wrap="square" lIns="87746" tIns="43874" rIns="87746" bIns="43874" numCol="1" anchor="t" anchorCtr="0" compatLnSpc="1">
            <a:prstTxWarp prst="textNoShape">
              <a:avLst/>
            </a:prstTxWarp>
          </a:bodyPr>
          <a:lstStyle>
            <a:lvl1pPr>
              <a:defRPr sz="1200" b="0">
                <a:solidFill>
                  <a:schemeClr val="tx1"/>
                </a:solidFill>
                <a:latin typeface="Arial Narrow" pitchFamily="34" charset="0"/>
              </a:defRPr>
            </a:lvl1pPr>
          </a:lstStyle>
          <a:p>
            <a:endParaRPr lang="de-DE"/>
          </a:p>
        </p:txBody>
      </p:sp>
      <p:sp>
        <p:nvSpPr>
          <p:cNvPr id="8195" name="Rectangle 3"/>
          <p:cNvSpPr>
            <a:spLocks noGrp="1" noChangeArrowheads="1"/>
          </p:cNvSpPr>
          <p:nvPr>
            <p:ph type="dt" idx="1"/>
          </p:nvPr>
        </p:nvSpPr>
        <p:spPr bwMode="auto">
          <a:xfrm>
            <a:off x="3852018" y="3"/>
            <a:ext cx="2945659" cy="495936"/>
          </a:xfrm>
          <a:prstGeom prst="rect">
            <a:avLst/>
          </a:prstGeom>
          <a:noFill/>
          <a:ln w="9525">
            <a:noFill/>
            <a:miter lim="800000"/>
            <a:headEnd/>
            <a:tailEnd/>
          </a:ln>
          <a:effectLst/>
        </p:spPr>
        <p:txBody>
          <a:bodyPr vert="horz" wrap="square" lIns="87746" tIns="43874" rIns="87746" bIns="43874" numCol="1" anchor="t" anchorCtr="0" compatLnSpc="1">
            <a:prstTxWarp prst="textNoShape">
              <a:avLst/>
            </a:prstTxWarp>
          </a:bodyPr>
          <a:lstStyle>
            <a:lvl1pPr algn="r">
              <a:defRPr sz="1200" b="0">
                <a:solidFill>
                  <a:schemeClr val="tx1"/>
                </a:solidFill>
                <a:latin typeface="Arial Narrow" pitchFamily="34" charset="0"/>
              </a:defRPr>
            </a:lvl1pPr>
          </a:lstStyle>
          <a:p>
            <a:endParaRPr lang="de-DE"/>
          </a:p>
        </p:txBody>
      </p:sp>
      <p:sp>
        <p:nvSpPr>
          <p:cNvPr id="8196" name="Rectangle 4"/>
          <p:cNvSpPr>
            <a:spLocks noGrp="1" noRot="1" noChangeAspect="1" noChangeArrowheads="1" noTextEdit="1"/>
          </p:cNvSpPr>
          <p:nvPr>
            <p:ph type="sldImg" idx="2"/>
          </p:nvPr>
        </p:nvSpPr>
        <p:spPr bwMode="auto">
          <a:xfrm>
            <a:off x="88900" y="744538"/>
            <a:ext cx="6619875" cy="3724275"/>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906357" y="4715351"/>
            <a:ext cx="4984961" cy="4466592"/>
          </a:xfrm>
          <a:prstGeom prst="rect">
            <a:avLst/>
          </a:prstGeom>
          <a:noFill/>
          <a:ln w="9525">
            <a:noFill/>
            <a:miter lim="800000"/>
            <a:headEnd/>
            <a:tailEnd/>
          </a:ln>
          <a:effectLst/>
        </p:spPr>
        <p:txBody>
          <a:bodyPr vert="horz" wrap="square" lIns="87746" tIns="43874" rIns="87746" bIns="43874" numCol="1" anchor="t" anchorCtr="0" compatLnSpc="1">
            <a:prstTxWarp prst="textNoShape">
              <a:avLst/>
            </a:prstTxWarp>
          </a:bodyPr>
          <a:lstStyle/>
          <a:p>
            <a:pPr lvl="0"/>
            <a:r>
              <a:rPr lang="de-DE"/>
              <a:t>Klicken Sie, um die Formate des Vorlagentextes zu bearbeiten</a:t>
            </a:r>
          </a:p>
          <a:p>
            <a:pPr lvl="1"/>
            <a:r>
              <a:rPr lang="de-DE"/>
              <a:t>Zweite Ebene</a:t>
            </a:r>
          </a:p>
          <a:p>
            <a:pPr lvl="2"/>
            <a:r>
              <a:rPr lang="de-DE"/>
              <a:t>Dritte Ebene</a:t>
            </a:r>
          </a:p>
          <a:p>
            <a:pPr lvl="3"/>
            <a:r>
              <a:rPr lang="de-DE"/>
              <a:t>Vierte Ebene</a:t>
            </a:r>
          </a:p>
          <a:p>
            <a:pPr lvl="4"/>
            <a:r>
              <a:rPr lang="de-DE"/>
              <a:t>Fünfte Ebene</a:t>
            </a:r>
          </a:p>
        </p:txBody>
      </p:sp>
      <p:sp>
        <p:nvSpPr>
          <p:cNvPr id="8198" name="Rectangle 6"/>
          <p:cNvSpPr>
            <a:spLocks noGrp="1" noChangeArrowheads="1"/>
          </p:cNvSpPr>
          <p:nvPr>
            <p:ph type="ftr" sz="quarter" idx="4"/>
          </p:nvPr>
        </p:nvSpPr>
        <p:spPr bwMode="auto">
          <a:xfrm>
            <a:off x="0" y="9430704"/>
            <a:ext cx="2945659" cy="495936"/>
          </a:xfrm>
          <a:prstGeom prst="rect">
            <a:avLst/>
          </a:prstGeom>
          <a:noFill/>
          <a:ln w="9525">
            <a:noFill/>
            <a:miter lim="800000"/>
            <a:headEnd/>
            <a:tailEnd/>
          </a:ln>
          <a:effectLst/>
        </p:spPr>
        <p:txBody>
          <a:bodyPr vert="horz" wrap="square" lIns="87746" tIns="43874" rIns="87746" bIns="43874" numCol="1" anchor="b" anchorCtr="0" compatLnSpc="1">
            <a:prstTxWarp prst="textNoShape">
              <a:avLst/>
            </a:prstTxWarp>
          </a:bodyPr>
          <a:lstStyle>
            <a:lvl1pPr>
              <a:defRPr sz="1200" b="0">
                <a:solidFill>
                  <a:schemeClr val="tx1"/>
                </a:solidFill>
                <a:latin typeface="Arial Narrow" pitchFamily="34" charset="0"/>
              </a:defRPr>
            </a:lvl1pPr>
          </a:lstStyle>
          <a:p>
            <a:endParaRPr lang="de-DE"/>
          </a:p>
        </p:txBody>
      </p:sp>
      <p:sp>
        <p:nvSpPr>
          <p:cNvPr id="8199" name="Rectangle 7"/>
          <p:cNvSpPr>
            <a:spLocks noGrp="1" noChangeArrowheads="1"/>
          </p:cNvSpPr>
          <p:nvPr>
            <p:ph type="sldNum" sz="quarter" idx="5"/>
          </p:nvPr>
        </p:nvSpPr>
        <p:spPr bwMode="auto">
          <a:xfrm>
            <a:off x="3852018" y="9430704"/>
            <a:ext cx="2945659" cy="495936"/>
          </a:xfrm>
          <a:prstGeom prst="rect">
            <a:avLst/>
          </a:prstGeom>
          <a:noFill/>
          <a:ln w="9525">
            <a:noFill/>
            <a:miter lim="800000"/>
            <a:headEnd/>
            <a:tailEnd/>
          </a:ln>
          <a:effectLst/>
        </p:spPr>
        <p:txBody>
          <a:bodyPr vert="horz" wrap="square" lIns="87746" tIns="43874" rIns="87746" bIns="43874" numCol="1" anchor="b" anchorCtr="0" compatLnSpc="1">
            <a:prstTxWarp prst="textNoShape">
              <a:avLst/>
            </a:prstTxWarp>
          </a:bodyPr>
          <a:lstStyle>
            <a:lvl1pPr algn="r">
              <a:defRPr sz="1200" b="0">
                <a:solidFill>
                  <a:schemeClr val="tx1"/>
                </a:solidFill>
                <a:latin typeface="Arial Narrow" pitchFamily="34" charset="0"/>
              </a:defRPr>
            </a:lvl1pPr>
          </a:lstStyle>
          <a:p>
            <a:fld id="{276F4F92-661F-4424-ADED-7D3829A4203F}" type="slidenum">
              <a:rPr lang="de-DE" smtClean="0"/>
              <a:pPr/>
              <a:t>‹#›</a:t>
            </a:fld>
            <a:endParaRPr lang="de-DE"/>
          </a:p>
        </p:txBody>
      </p:sp>
    </p:spTree>
    <p:extLst>
      <p:ext uri="{BB962C8B-B14F-4D97-AF65-F5344CB8AC3E}">
        <p14:creationId xmlns:p14="http://schemas.microsoft.com/office/powerpoint/2010/main" val="320160049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Narrow" pitchFamily="34" charset="0"/>
        <a:ea typeface="+mn-ea"/>
        <a:cs typeface="+mn-cs"/>
      </a:defRPr>
    </a:lvl1pPr>
    <a:lvl2pPr marL="457200" algn="l" rtl="0" fontAlgn="base">
      <a:spcBef>
        <a:spcPct val="30000"/>
      </a:spcBef>
      <a:spcAft>
        <a:spcPct val="0"/>
      </a:spcAft>
      <a:defRPr sz="1200" kern="1200">
        <a:solidFill>
          <a:schemeClr val="tx1"/>
        </a:solidFill>
        <a:latin typeface="Arial Narrow" pitchFamily="34" charset="0"/>
        <a:ea typeface="+mn-ea"/>
        <a:cs typeface="+mn-cs"/>
      </a:defRPr>
    </a:lvl2pPr>
    <a:lvl3pPr marL="914400" algn="l" rtl="0" fontAlgn="base">
      <a:spcBef>
        <a:spcPct val="30000"/>
      </a:spcBef>
      <a:spcAft>
        <a:spcPct val="0"/>
      </a:spcAft>
      <a:defRPr sz="1200" kern="1200">
        <a:solidFill>
          <a:schemeClr val="tx1"/>
        </a:solidFill>
        <a:latin typeface="Arial Narrow" pitchFamily="34" charset="0"/>
        <a:ea typeface="+mn-ea"/>
        <a:cs typeface="+mn-cs"/>
      </a:defRPr>
    </a:lvl3pPr>
    <a:lvl4pPr marL="1371600" algn="l" rtl="0" fontAlgn="base">
      <a:spcBef>
        <a:spcPct val="30000"/>
      </a:spcBef>
      <a:spcAft>
        <a:spcPct val="0"/>
      </a:spcAft>
      <a:defRPr sz="1200" kern="1200">
        <a:solidFill>
          <a:schemeClr val="tx1"/>
        </a:solidFill>
        <a:latin typeface="Arial Narrow" pitchFamily="34" charset="0"/>
        <a:ea typeface="+mn-ea"/>
        <a:cs typeface="+mn-cs"/>
      </a:defRPr>
    </a:lvl4pPr>
    <a:lvl5pPr marL="1828800" algn="l" rtl="0" fontAlgn="base">
      <a:spcBef>
        <a:spcPct val="30000"/>
      </a:spcBef>
      <a:spcAft>
        <a:spcPct val="0"/>
      </a:spcAft>
      <a:defRPr sz="1200" kern="1200">
        <a:solidFill>
          <a:schemeClr val="tx1"/>
        </a:solidFill>
        <a:latin typeface="Arial Narrow"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en-US" dirty="0"/>
          </a:p>
        </p:txBody>
      </p:sp>
      <p:sp>
        <p:nvSpPr>
          <p:cNvPr id="4" name="Skaidrės numerio vietos rezervavimo ženklas 3"/>
          <p:cNvSpPr>
            <a:spLocks noGrp="1"/>
          </p:cNvSpPr>
          <p:nvPr>
            <p:ph type="sldNum" sz="quarter" idx="5"/>
          </p:nvPr>
        </p:nvSpPr>
        <p:spPr/>
        <p:txBody>
          <a:bodyPr/>
          <a:lstStyle/>
          <a:p>
            <a:fld id="{276F4F92-661F-4424-ADED-7D3829A4203F}" type="slidenum">
              <a:rPr lang="de-DE" smtClean="0"/>
              <a:pPr/>
              <a:t>1</a:t>
            </a:fld>
            <a:endParaRPr lang="de-DE"/>
          </a:p>
        </p:txBody>
      </p:sp>
    </p:spTree>
    <p:extLst>
      <p:ext uri="{BB962C8B-B14F-4D97-AF65-F5344CB8AC3E}">
        <p14:creationId xmlns:p14="http://schemas.microsoft.com/office/powerpoint/2010/main" val="1899561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Guidelines Report: </a:t>
            </a:r>
            <a:r>
              <a:rPr lang="en-GB" sz="1200" b="1" kern="1200" dirty="0">
                <a:solidFill>
                  <a:schemeClr val="tx1"/>
                </a:solidFill>
                <a:effectLst/>
                <a:latin typeface="Arial Narrow" pitchFamily="34" charset="0"/>
                <a:ea typeface="+mn-ea"/>
                <a:cs typeface="+mn-cs"/>
              </a:rPr>
              <a:t>Methodology and tools for SECAP adaptation actions including Nature-based Solutions</a:t>
            </a:r>
            <a:endParaRPr lang="en-US" sz="1200" kern="1200" dirty="0">
              <a:solidFill>
                <a:schemeClr val="tx1"/>
              </a:solidFill>
              <a:effectLst/>
              <a:latin typeface="Arial Narrow" pitchFamily="34" charset="0"/>
              <a:ea typeface="+mn-ea"/>
              <a:cs typeface="+mn-cs"/>
            </a:endParaRPr>
          </a:p>
          <a:p>
            <a:endParaRPr lang="en-US" dirty="0"/>
          </a:p>
        </p:txBody>
      </p:sp>
      <p:sp>
        <p:nvSpPr>
          <p:cNvPr id="4" name="Slide Number Placeholder 3"/>
          <p:cNvSpPr>
            <a:spLocks noGrp="1"/>
          </p:cNvSpPr>
          <p:nvPr>
            <p:ph type="sldNum" sz="quarter" idx="5"/>
          </p:nvPr>
        </p:nvSpPr>
        <p:spPr/>
        <p:txBody>
          <a:bodyPr/>
          <a:lstStyle/>
          <a:p>
            <a:fld id="{069B00F5-3454-B843-8F28-37862481D37B}" type="slidenum">
              <a:rPr lang="en-TR" smtClean="0"/>
              <a:t>2</a:t>
            </a:fld>
            <a:endParaRPr lang="en-TR"/>
          </a:p>
        </p:txBody>
      </p:sp>
    </p:spTree>
    <p:extLst>
      <p:ext uri="{BB962C8B-B14F-4D97-AF65-F5344CB8AC3E}">
        <p14:creationId xmlns:p14="http://schemas.microsoft.com/office/powerpoint/2010/main" val="1614223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en-US" dirty="0"/>
          </a:p>
        </p:txBody>
      </p:sp>
      <p:sp>
        <p:nvSpPr>
          <p:cNvPr id="4" name="Skaidrės numerio vietos rezervavimo ženklas 3"/>
          <p:cNvSpPr>
            <a:spLocks noGrp="1"/>
          </p:cNvSpPr>
          <p:nvPr>
            <p:ph type="sldNum" sz="quarter" idx="5"/>
          </p:nvPr>
        </p:nvSpPr>
        <p:spPr/>
        <p:txBody>
          <a:bodyPr/>
          <a:lstStyle/>
          <a:p>
            <a:fld id="{276F4F92-661F-4424-ADED-7D3829A4203F}" type="slidenum">
              <a:rPr lang="de-DE" smtClean="0"/>
              <a:pPr/>
              <a:t>3</a:t>
            </a:fld>
            <a:endParaRPr lang="de-DE"/>
          </a:p>
        </p:txBody>
      </p:sp>
    </p:spTree>
    <p:extLst>
      <p:ext uri="{BB962C8B-B14F-4D97-AF65-F5344CB8AC3E}">
        <p14:creationId xmlns:p14="http://schemas.microsoft.com/office/powerpoint/2010/main" val="4221839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kern="1200" dirty="0">
                <a:solidFill>
                  <a:schemeClr val="tx1"/>
                </a:solidFill>
                <a:effectLst/>
                <a:latin typeface="Arial Narrow" pitchFamily="34" charset="0"/>
                <a:ea typeface="+mn-ea"/>
                <a:cs typeface="+mn-cs"/>
              </a:rPr>
              <a:t>Turkey</a:t>
            </a:r>
            <a:r>
              <a:rPr lang="en-US" sz="1200" kern="1200" dirty="0">
                <a:solidFill>
                  <a:schemeClr val="tx1"/>
                </a:solidFill>
                <a:effectLst/>
                <a:latin typeface="Arial Narrow" pitchFamily="34" charset="0"/>
                <a:ea typeface="+mn-ea"/>
                <a:cs typeface="+mn-cs"/>
              </a:rPr>
              <a:t> adopted the </a:t>
            </a:r>
            <a:r>
              <a:rPr lang="en-US" sz="1200" b="1" kern="1200" dirty="0">
                <a:solidFill>
                  <a:schemeClr val="tx1"/>
                </a:solidFill>
                <a:effectLst/>
                <a:latin typeface="Arial Narrow" pitchFamily="34" charset="0"/>
                <a:ea typeface="+mn-ea"/>
                <a:cs typeface="+mn-cs"/>
              </a:rPr>
              <a:t>Sendai Framework</a:t>
            </a:r>
            <a:r>
              <a:rPr lang="en-US" sz="1200" kern="1200" dirty="0">
                <a:solidFill>
                  <a:schemeClr val="tx1"/>
                </a:solidFill>
                <a:effectLst/>
                <a:latin typeface="Arial Narrow" pitchFamily="34" charset="0"/>
                <a:ea typeface="+mn-ea"/>
                <a:cs typeface="+mn-cs"/>
              </a:rPr>
              <a:t> in March, 2015 and i</a:t>
            </a:r>
            <a:r>
              <a:rPr lang="en-US" sz="1200" b="1" kern="1200" dirty="0">
                <a:solidFill>
                  <a:schemeClr val="tx1"/>
                </a:solidFill>
                <a:effectLst/>
                <a:latin typeface="Arial Narrow" pitchFamily="34" charset="0"/>
                <a:ea typeface="+mn-ea"/>
                <a:cs typeface="+mn-cs"/>
              </a:rPr>
              <a:t>s currently an active participant</a:t>
            </a:r>
            <a:r>
              <a:rPr lang="en-US" sz="1200" kern="1200" dirty="0">
                <a:solidFill>
                  <a:schemeClr val="tx1"/>
                </a:solidFill>
                <a:effectLst/>
                <a:latin typeface="Arial Narrow" pitchFamily="34" charset="0"/>
                <a:ea typeface="+mn-ea"/>
                <a:cs typeface="+mn-cs"/>
              </a:rPr>
              <a:t> in its implementation, through national strategies and regional cooperation.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Arial Narrow" pitchFamily="34"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Arial Narrow" pitchFamily="34" charset="0"/>
                <a:ea typeface="+mn-ea"/>
                <a:cs typeface="+mn-cs"/>
              </a:rPr>
              <a:t>Furthermore, within the UNFCCC framework, Turkey ratified the Paris Agreement in October 2021, which enabled the country to formulate both a </a:t>
            </a:r>
            <a:r>
              <a:rPr lang="en-US" sz="1200" b="1" kern="1200" dirty="0">
                <a:solidFill>
                  <a:schemeClr val="tx1"/>
                </a:solidFill>
                <a:effectLst/>
                <a:latin typeface="Arial Narrow" pitchFamily="34" charset="0"/>
                <a:ea typeface="+mn-ea"/>
                <a:cs typeface="+mn-cs"/>
              </a:rPr>
              <a:t>National Adaptation Plan (NAP)</a:t>
            </a:r>
            <a:r>
              <a:rPr lang="en-US" sz="1200" kern="1200" dirty="0">
                <a:solidFill>
                  <a:schemeClr val="tx1"/>
                </a:solidFill>
                <a:effectLst/>
                <a:latin typeface="Arial Narrow" pitchFamily="34" charset="0"/>
                <a:ea typeface="+mn-ea"/>
                <a:cs typeface="+mn-cs"/>
              </a:rPr>
              <a:t> and a </a:t>
            </a:r>
            <a:r>
              <a:rPr lang="en-US" sz="1200" b="1" kern="1200" dirty="0">
                <a:solidFill>
                  <a:schemeClr val="tx1"/>
                </a:solidFill>
                <a:effectLst/>
                <a:latin typeface="Arial Narrow" pitchFamily="34" charset="0"/>
                <a:ea typeface="+mn-ea"/>
                <a:cs typeface="+mn-cs"/>
              </a:rPr>
              <a:t>Nationally Determined Contribution (NDC)</a:t>
            </a:r>
            <a:r>
              <a:rPr lang="en-US" sz="1200" kern="1200" dirty="0">
                <a:solidFill>
                  <a:schemeClr val="tx1"/>
                </a:solidFill>
                <a:effectLst/>
                <a:latin typeface="Arial Narrow" pitchFamily="34" charset="0"/>
                <a:ea typeface="+mn-ea"/>
                <a:cs typeface="+mn-cs"/>
              </a:rPr>
              <a:t>, with specific timelines and characteristics:</a:t>
            </a:r>
          </a:p>
        </p:txBody>
      </p:sp>
      <p:sp>
        <p:nvSpPr>
          <p:cNvPr id="4" name="Slide Number Placeholder 3"/>
          <p:cNvSpPr>
            <a:spLocks noGrp="1"/>
          </p:cNvSpPr>
          <p:nvPr>
            <p:ph type="sldNum" sz="quarter" idx="5"/>
          </p:nvPr>
        </p:nvSpPr>
        <p:spPr/>
        <p:txBody>
          <a:bodyPr/>
          <a:lstStyle/>
          <a:p>
            <a:fld id="{276F4F92-661F-4424-ADED-7D3829A4203F}" type="slidenum">
              <a:rPr lang="de-DE" smtClean="0"/>
              <a:pPr/>
              <a:t>4</a:t>
            </a:fld>
            <a:endParaRPr lang="de-DE"/>
          </a:p>
        </p:txBody>
      </p:sp>
    </p:spTree>
    <p:extLst>
      <p:ext uri="{BB962C8B-B14F-4D97-AF65-F5344CB8AC3E}">
        <p14:creationId xmlns:p14="http://schemas.microsoft.com/office/powerpoint/2010/main" val="2923659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3</a:t>
            </a:r>
          </a:p>
        </p:txBody>
      </p:sp>
      <p:sp>
        <p:nvSpPr>
          <p:cNvPr id="4" name="Slide Number Placeholder 3"/>
          <p:cNvSpPr>
            <a:spLocks noGrp="1"/>
          </p:cNvSpPr>
          <p:nvPr>
            <p:ph type="sldNum" sz="quarter" idx="5"/>
          </p:nvPr>
        </p:nvSpPr>
        <p:spPr/>
        <p:txBody>
          <a:bodyPr/>
          <a:lstStyle/>
          <a:p>
            <a:fld id="{276F4F92-661F-4424-ADED-7D3829A4203F}" type="slidenum">
              <a:rPr lang="de-DE" smtClean="0"/>
              <a:pPr/>
              <a:t>6</a:t>
            </a:fld>
            <a:endParaRPr lang="de-DE"/>
          </a:p>
        </p:txBody>
      </p:sp>
    </p:spTree>
    <p:extLst>
      <p:ext uri="{BB962C8B-B14F-4D97-AF65-F5344CB8AC3E}">
        <p14:creationId xmlns:p14="http://schemas.microsoft.com/office/powerpoint/2010/main" val="17622055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4</a:t>
            </a:r>
          </a:p>
        </p:txBody>
      </p:sp>
      <p:sp>
        <p:nvSpPr>
          <p:cNvPr id="4" name="Slide Number Placeholder 3"/>
          <p:cNvSpPr>
            <a:spLocks noGrp="1"/>
          </p:cNvSpPr>
          <p:nvPr>
            <p:ph type="sldNum" sz="quarter" idx="5"/>
          </p:nvPr>
        </p:nvSpPr>
        <p:spPr/>
        <p:txBody>
          <a:bodyPr/>
          <a:lstStyle/>
          <a:p>
            <a:fld id="{276F4F92-661F-4424-ADED-7D3829A4203F}" type="slidenum">
              <a:rPr lang="de-DE" smtClean="0"/>
              <a:pPr/>
              <a:t>7</a:t>
            </a:fld>
            <a:endParaRPr lang="de-DE"/>
          </a:p>
        </p:txBody>
      </p:sp>
    </p:spTree>
    <p:extLst>
      <p:ext uri="{BB962C8B-B14F-4D97-AF65-F5344CB8AC3E}">
        <p14:creationId xmlns:p14="http://schemas.microsoft.com/office/powerpoint/2010/main" val="395943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6F4F92-661F-4424-ADED-7D3829A4203F}" type="slidenum">
              <a:rPr lang="de-DE" smtClean="0"/>
              <a:pPr/>
              <a:t>9</a:t>
            </a:fld>
            <a:endParaRPr lang="de-DE"/>
          </a:p>
        </p:txBody>
      </p:sp>
    </p:spTree>
    <p:extLst>
      <p:ext uri="{BB962C8B-B14F-4D97-AF65-F5344CB8AC3E}">
        <p14:creationId xmlns:p14="http://schemas.microsoft.com/office/powerpoint/2010/main" val="1635568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Clear Synergies between Adaptation (CCA) and Mitigation;</a:t>
            </a:r>
          </a:p>
          <a:p>
            <a:r>
              <a:rPr lang="en-US" dirty="0"/>
              <a:t>CCA may be understood as all actions leading to reducing climate risk, hence the impacts of extreme weather events.</a:t>
            </a:r>
          </a:p>
          <a:p>
            <a:endParaRPr lang="en-US" dirty="0"/>
          </a:p>
          <a:p>
            <a:r>
              <a:rPr lang="en-US" dirty="0"/>
              <a:t>This includes reducing vulnerabilities and exposure of citizens and urban areas to weather and climate events. Adaptation happens through: </a:t>
            </a:r>
          </a:p>
          <a:p>
            <a:pPr marL="228600" indent="-228600">
              <a:buAutoNum type="arabicParenBoth"/>
            </a:pPr>
            <a:r>
              <a:rPr lang="en-US" dirty="0"/>
              <a:t>Structural measures e.g. sea walls with benefits and impacts; or,</a:t>
            </a:r>
          </a:p>
          <a:p>
            <a:pPr marL="228600" indent="-228600">
              <a:buAutoNum type="arabicParenBoth"/>
            </a:pPr>
            <a:r>
              <a:rPr lang="en-US" dirty="0"/>
              <a:t>Nature-based Solutions e.g. restoring coastal ecosystems (estuaries, sand dunes) with benefits, co-benefits and potential social / economic impacts on alternative uses of the land instead of protecting or restoring ecosystems; or</a:t>
            </a:r>
          </a:p>
          <a:p>
            <a:pPr marL="228600" indent="-228600">
              <a:buAutoNum type="arabicParenBoth"/>
            </a:pPr>
            <a:r>
              <a:rPr lang="en-US" dirty="0"/>
              <a:t>Hybrid solutions in which nature may cooperate with grey infrastructure to withstand storm surge or prevent landslides in steep areas;</a:t>
            </a:r>
          </a:p>
          <a:p>
            <a:r>
              <a:rPr lang="en-US" dirty="0"/>
              <a:t>Adaptation happens designing &amp; implementing urban policies for regulating urban development: e.g. zoning and building codes;</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kern="1200" dirty="0">
                <a:solidFill>
                  <a:schemeClr val="tx1"/>
                </a:solidFill>
                <a:effectLst/>
                <a:latin typeface="Arial Narrow" pitchFamily="34" charset="0"/>
                <a:ea typeface="+mn-ea"/>
                <a:cs typeface="+mn-cs"/>
              </a:rPr>
              <a:t>NBS are most likely to be effective </a:t>
            </a:r>
            <a:r>
              <a:rPr lang="en-US" sz="1200" kern="1200" dirty="0">
                <a:solidFill>
                  <a:schemeClr val="tx1"/>
                </a:solidFill>
                <a:effectLst/>
                <a:latin typeface="Arial Narrow" pitchFamily="34" charset="0"/>
                <a:ea typeface="+mn-ea"/>
                <a:cs typeface="+mn-cs"/>
              </a:rPr>
              <a:t>and fair when they match the scale of the challenge, are implemented with input from diverse voices and are appropriate to specific social, cultural, ecological and technological contexts. </a:t>
            </a:r>
            <a:endParaRPr lang="en-US" dirty="0"/>
          </a:p>
          <a:p>
            <a:endParaRPr lang="en-US" dirty="0"/>
          </a:p>
          <a:p>
            <a:endParaRPr lang="en-US" dirty="0"/>
          </a:p>
          <a:p>
            <a:r>
              <a:rPr lang="en-US" b="1" dirty="0"/>
              <a:t>Mitigation</a:t>
            </a:r>
            <a:r>
              <a:rPr lang="en-US" dirty="0"/>
              <a:t> is the action of reducing the emission of greenhouse gases, ultimately slowing down or stopping the warming of the planet. </a:t>
            </a:r>
          </a:p>
          <a:p>
            <a:r>
              <a:rPr lang="en-US" b="1" dirty="0"/>
              <a:t>Adaptation</a:t>
            </a:r>
            <a:r>
              <a:rPr lang="en-US" dirty="0"/>
              <a:t> is the action of adapting to existing and expected impacts of climate change, for example higher temperatures, heavier rainfall, more frequent droughts, etc. </a:t>
            </a:r>
          </a:p>
          <a:p>
            <a:r>
              <a:rPr lang="en-US" b="1" dirty="0"/>
              <a:t>Both</a:t>
            </a:r>
            <a:r>
              <a:rPr lang="en-US" dirty="0"/>
              <a:t> mitigation and adaptation actions need to be taken concurrently. </a:t>
            </a:r>
          </a:p>
          <a:p>
            <a:endParaRPr lang="en-US" dirty="0"/>
          </a:p>
        </p:txBody>
      </p:sp>
      <p:sp>
        <p:nvSpPr>
          <p:cNvPr id="4" name="Slide Number Placeholder 3"/>
          <p:cNvSpPr>
            <a:spLocks noGrp="1"/>
          </p:cNvSpPr>
          <p:nvPr>
            <p:ph type="sldNum" sz="quarter" idx="5"/>
          </p:nvPr>
        </p:nvSpPr>
        <p:spPr/>
        <p:txBody>
          <a:bodyPr/>
          <a:lstStyle/>
          <a:p>
            <a:fld id="{069B00F5-3454-B843-8F28-37862481D37B}" type="slidenum">
              <a:rPr lang="en-TR" smtClean="0"/>
              <a:t>10</a:t>
            </a:fld>
            <a:endParaRPr lang="en-TR"/>
          </a:p>
        </p:txBody>
      </p:sp>
    </p:spTree>
    <p:extLst>
      <p:ext uri="{BB962C8B-B14F-4D97-AF65-F5344CB8AC3E}">
        <p14:creationId xmlns:p14="http://schemas.microsoft.com/office/powerpoint/2010/main" val="2441192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Narrow" pitchFamily="34" charset="0"/>
                <a:ea typeface="+mn-ea"/>
                <a:cs typeface="+mn-cs"/>
              </a:rPr>
              <a:t>Source: Boris Van </a:t>
            </a:r>
            <a:r>
              <a:rPr lang="en-US" sz="1200" kern="1200" dirty="0" err="1">
                <a:solidFill>
                  <a:schemeClr val="tx1"/>
                </a:solidFill>
                <a:effectLst/>
                <a:latin typeface="Arial Narrow" pitchFamily="34" charset="0"/>
                <a:ea typeface="+mn-ea"/>
                <a:cs typeface="+mn-cs"/>
              </a:rPr>
              <a:t>Zaten</a:t>
            </a:r>
            <a:r>
              <a:rPr lang="en-US" sz="1200" kern="1200" dirty="0">
                <a:solidFill>
                  <a:schemeClr val="tx1"/>
                </a:solidFill>
                <a:effectLst/>
                <a:latin typeface="Arial Narrow" pitchFamily="34" charset="0"/>
                <a:ea typeface="+mn-ea"/>
                <a:cs typeface="+mn-cs"/>
              </a:rPr>
              <a:t> et al.2023</a:t>
            </a:r>
          </a:p>
          <a:p>
            <a:endParaRPr lang="en-US" sz="1200" kern="1200" dirty="0">
              <a:solidFill>
                <a:schemeClr val="tx1"/>
              </a:solidFill>
              <a:effectLst/>
              <a:latin typeface="Arial Narrow" pitchFamily="34" charset="0"/>
              <a:ea typeface="+mn-ea"/>
              <a:cs typeface="+mn-cs"/>
            </a:endParaRPr>
          </a:p>
          <a:p>
            <a:r>
              <a:rPr lang="en-US" sz="1200" kern="1200" dirty="0">
                <a:solidFill>
                  <a:schemeClr val="tx1"/>
                </a:solidFill>
                <a:effectLst/>
                <a:latin typeface="Arial Narrow" pitchFamily="34" charset="0"/>
                <a:ea typeface="+mn-ea"/>
                <a:cs typeface="+mn-cs"/>
              </a:rPr>
              <a:t>Evaluating the costs of any intervention, including NBS, is critical when comparing potential alternative solutions. Across the life cycle of a NBS for climate resilience project, there are capital expenditures (</a:t>
            </a:r>
            <a:r>
              <a:rPr lang="en-US" sz="1200" b="1" kern="1200" dirty="0">
                <a:solidFill>
                  <a:schemeClr val="tx1"/>
                </a:solidFill>
                <a:effectLst/>
                <a:latin typeface="Arial Narrow" pitchFamily="34" charset="0"/>
                <a:ea typeface="+mn-ea"/>
                <a:cs typeface="+mn-cs"/>
              </a:rPr>
              <a:t>CAPEX</a:t>
            </a:r>
            <a:r>
              <a:rPr lang="en-US" sz="1200" kern="1200" dirty="0">
                <a:solidFill>
                  <a:schemeClr val="tx1"/>
                </a:solidFill>
                <a:effectLst/>
                <a:latin typeface="Arial Narrow" pitchFamily="34" charset="0"/>
                <a:ea typeface="+mn-ea"/>
                <a:cs typeface="+mn-cs"/>
              </a:rPr>
              <a:t>)—including the costs of design, planning, and construction—and operating expenses (</a:t>
            </a:r>
            <a:r>
              <a:rPr lang="en-US" sz="1200" b="1" kern="1200" dirty="0">
                <a:solidFill>
                  <a:schemeClr val="tx1"/>
                </a:solidFill>
                <a:effectLst/>
                <a:latin typeface="Arial Narrow" pitchFamily="34" charset="0"/>
                <a:ea typeface="+mn-ea"/>
                <a:cs typeface="+mn-cs"/>
              </a:rPr>
              <a:t>OPEX</a:t>
            </a:r>
            <a:r>
              <a:rPr lang="en-US" sz="1200" kern="1200" dirty="0">
                <a:solidFill>
                  <a:schemeClr val="tx1"/>
                </a:solidFill>
                <a:effectLst/>
                <a:latin typeface="Arial Narrow" pitchFamily="34" charset="0"/>
                <a:ea typeface="+mn-ea"/>
                <a:cs typeface="+mn-cs"/>
              </a:rPr>
              <a:t>), including the costs of monitoring, maintenance, and operation of the NBS to sustain its benefits over time. Opportunity costs, transaction costs, and costs associated with negative externalities and disservices should also be contemplated</a:t>
            </a:r>
            <a:r>
              <a:rPr lang="en-US" dirty="0">
                <a:effectLst/>
              </a:rPr>
              <a:t> </a:t>
            </a:r>
            <a:endParaRPr lang="en-US" dirty="0"/>
          </a:p>
        </p:txBody>
      </p:sp>
      <p:sp>
        <p:nvSpPr>
          <p:cNvPr id="4" name="Slide Number Placeholder 3"/>
          <p:cNvSpPr>
            <a:spLocks noGrp="1"/>
          </p:cNvSpPr>
          <p:nvPr>
            <p:ph type="sldNum" sz="quarter" idx="5"/>
          </p:nvPr>
        </p:nvSpPr>
        <p:spPr/>
        <p:txBody>
          <a:bodyPr/>
          <a:lstStyle/>
          <a:p>
            <a:fld id="{276F4F92-661F-4424-ADED-7D3829A4203F}" type="slidenum">
              <a:rPr lang="de-DE" smtClean="0"/>
              <a:pPr/>
              <a:t>12</a:t>
            </a:fld>
            <a:endParaRPr lang="de-DE"/>
          </a:p>
        </p:txBody>
      </p:sp>
    </p:spTree>
    <p:extLst>
      <p:ext uri="{BB962C8B-B14F-4D97-AF65-F5344CB8AC3E}">
        <p14:creationId xmlns:p14="http://schemas.microsoft.com/office/powerpoint/2010/main" val="2590027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Wingdings" pitchFamily="2" charset="2"/>
              <a:buChar char="v"/>
            </a:pPr>
            <a:r>
              <a:rPr lang="en-US" dirty="0"/>
              <a:t>SECAP: Adaptation Actions (AA) suggested template</a:t>
            </a:r>
          </a:p>
          <a:p>
            <a:pPr marL="342900" indent="-342900">
              <a:buFont typeface="Wingdings" pitchFamily="2" charset="2"/>
              <a:buChar char="v"/>
            </a:pPr>
            <a:endParaRPr lang="en-US" dirty="0"/>
          </a:p>
          <a:p>
            <a:pPr marL="342900" indent="-342900">
              <a:buFont typeface="Wingdings" pitchFamily="2" charset="2"/>
              <a:buChar char="v"/>
            </a:pPr>
            <a:r>
              <a:rPr lang="en-US" dirty="0"/>
              <a:t>AA designed to respond to climate hazards with higher impacts;</a:t>
            </a:r>
          </a:p>
          <a:p>
            <a:pPr marL="342900" indent="-342900">
              <a:buFont typeface="Wingdings" pitchFamily="2" charset="2"/>
              <a:buChar char="v"/>
            </a:pPr>
            <a:endParaRPr lang="en-US" dirty="0"/>
          </a:p>
          <a:p>
            <a:pPr marL="342900" indent="-342900">
              <a:buFont typeface="Wingdings" pitchFamily="2" charset="2"/>
              <a:buChar char="v"/>
            </a:pPr>
            <a:r>
              <a:rPr lang="en-US" dirty="0"/>
              <a:t>AA infrastructure, </a:t>
            </a:r>
            <a:r>
              <a:rPr lang="en-US" dirty="0" err="1"/>
              <a:t>NbS</a:t>
            </a:r>
            <a:r>
              <a:rPr lang="en-US" dirty="0"/>
              <a:t> or Hybrid;</a:t>
            </a:r>
          </a:p>
          <a:p>
            <a:pPr marL="800100" lvl="1" indent="-342900">
              <a:buFont typeface="Wingdings" pitchFamily="2" charset="2"/>
              <a:buChar char="v"/>
            </a:pPr>
            <a:r>
              <a:rPr lang="en-US" dirty="0" err="1"/>
              <a:t>NbS</a:t>
            </a:r>
            <a:r>
              <a:rPr lang="en-US" dirty="0"/>
              <a:t>: designed based on e.g. amount of water to be stored; slope area to be stabilized; city blocks to be cooled off;</a:t>
            </a:r>
          </a:p>
          <a:p>
            <a:pPr marL="800100" lvl="1" indent="-342900">
              <a:buFont typeface="Wingdings" pitchFamily="2" charset="2"/>
              <a:buChar char="v"/>
            </a:pPr>
            <a:r>
              <a:rPr lang="en-US" dirty="0" err="1"/>
              <a:t>NbS</a:t>
            </a:r>
            <a:r>
              <a:rPr lang="en-US" dirty="0"/>
              <a:t>: may complement each other: Sponge-City Initiative &amp; SUDS;</a:t>
            </a:r>
          </a:p>
          <a:p>
            <a:pPr marL="800100" lvl="1" indent="-342900">
              <a:buFont typeface="Wingdings" pitchFamily="2" charset="2"/>
              <a:buChar char="v"/>
            </a:pPr>
            <a:r>
              <a:rPr lang="en-US" dirty="0" err="1"/>
              <a:t>NbS</a:t>
            </a:r>
            <a:r>
              <a:rPr lang="en-US" dirty="0"/>
              <a:t>: with CO2 capture benefits for Mitigating Climate Change;</a:t>
            </a:r>
          </a:p>
          <a:p>
            <a:pPr marL="800100" lvl="1" indent="-342900">
              <a:buFont typeface="Wingdings" pitchFamily="2" charset="2"/>
              <a:buChar char="v"/>
            </a:pPr>
            <a:r>
              <a:rPr lang="en-US" dirty="0"/>
              <a:t>Hybrid options: increasing applications;</a:t>
            </a:r>
          </a:p>
          <a:p>
            <a:pPr marL="342900" indent="-342900">
              <a:buFont typeface="Wingdings" pitchFamily="2" charset="2"/>
              <a:buChar char="v"/>
            </a:pPr>
            <a:r>
              <a:rPr lang="en-US" dirty="0"/>
              <a:t>In brief: data is needed: a climate-risk profile and data on climate &amp; environment;</a:t>
            </a:r>
          </a:p>
          <a:p>
            <a:endParaRPr lang="en-US" dirty="0"/>
          </a:p>
          <a:p>
            <a:endParaRPr lang="en-US" dirty="0"/>
          </a:p>
          <a:p>
            <a:endParaRPr lang="en-US" dirty="0"/>
          </a:p>
          <a:p>
            <a:r>
              <a:rPr lang="en-US" dirty="0"/>
              <a:t>The TEMPLATE supplied:</a:t>
            </a:r>
          </a:p>
          <a:p>
            <a:endParaRPr lang="en-US" dirty="0"/>
          </a:p>
          <a:p>
            <a:r>
              <a:rPr lang="en-US" dirty="0"/>
              <a:t>AA infrastructure, </a:t>
            </a:r>
            <a:r>
              <a:rPr lang="en-US" dirty="0" err="1"/>
              <a:t>NbS</a:t>
            </a:r>
            <a:r>
              <a:rPr lang="en-US" dirty="0"/>
              <a:t> or Hybrid:</a:t>
            </a:r>
          </a:p>
          <a:p>
            <a:pPr marL="171450" indent="-171450">
              <a:buFont typeface="Arial" panose="020B0604020202020204" pitchFamily="34" charset="0"/>
              <a:buChar char="•"/>
            </a:pPr>
            <a:r>
              <a:rPr lang="en-US" dirty="0"/>
              <a:t>Infrastructure: always available, high cost, collateral damage or impacts;</a:t>
            </a:r>
          </a:p>
          <a:p>
            <a:pPr marL="171450" indent="-171450">
              <a:buFont typeface="Arial" panose="020B0604020202020204" pitchFamily="34" charset="0"/>
              <a:buChar char="•"/>
            </a:pPr>
            <a:r>
              <a:rPr lang="en-US" dirty="0" err="1"/>
              <a:t>NbS</a:t>
            </a:r>
            <a:r>
              <a:rPr lang="en-US" dirty="0"/>
              <a:t>: depending on space availability for e.g. planting trees or greening the city;</a:t>
            </a:r>
          </a:p>
          <a:p>
            <a:pPr marL="171450" indent="-171450">
              <a:buFont typeface="Arial" panose="020B0604020202020204" pitchFamily="34" charset="0"/>
              <a:buChar char="•"/>
            </a:pPr>
            <a:r>
              <a:rPr lang="en-US" dirty="0" err="1"/>
              <a:t>NbS</a:t>
            </a:r>
            <a:r>
              <a:rPr lang="en-US" dirty="0"/>
              <a:t>: depending on the knowledge regarding ecosystem services of certain natural assets: the function of e.g. ponds and wetlands for capturing and storing water after heavy rains; or trees, acting as wind breaks for cold weather or as cooling systems in cities against UHI effect; or as protection against landslides in association with other types of vegetation;</a:t>
            </a:r>
          </a:p>
          <a:p>
            <a:pPr marL="171450" indent="-171450">
              <a:buFont typeface="Arial" panose="020B0604020202020204" pitchFamily="34" charset="0"/>
              <a:buChar char="•"/>
            </a:pPr>
            <a:r>
              <a:rPr lang="en-US" dirty="0"/>
              <a:t>Hybrid: depending on the situation, some infrastructure may be a good help to nature. E.g. in very steep slopes – landslide prone areas;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 </a:t>
            </a:r>
            <a:r>
              <a:rPr lang="en-US" dirty="0" err="1"/>
              <a:t>NbS</a:t>
            </a:r>
            <a:r>
              <a:rPr lang="en-US" dirty="0"/>
              <a:t> Evidence Platform: </a:t>
            </a:r>
            <a:r>
              <a:rPr lang="en-US" u="sng" dirty="0">
                <a:solidFill>
                  <a:schemeClr val="accent1">
                    <a:lumMod val="75000"/>
                  </a:schemeClr>
                </a:solidFill>
              </a:rPr>
              <a:t>https://</a:t>
            </a:r>
            <a:r>
              <a:rPr lang="en-US" u="sng" dirty="0" err="1">
                <a:solidFill>
                  <a:schemeClr val="accent1">
                    <a:lumMod val="75000"/>
                  </a:schemeClr>
                </a:solidFill>
              </a:rPr>
              <a:t>www.naturebasedsolutionsevidence.info</a:t>
            </a:r>
            <a:r>
              <a:rPr lang="en-US" dirty="0">
                <a:solidFill>
                  <a:schemeClr val="accent1">
                    <a:lumMod val="75000"/>
                  </a:schemeClr>
                </a:solidFill>
              </a:rPr>
              <a:t> </a:t>
            </a:r>
          </a:p>
          <a:p>
            <a:pPr marL="171450" indent="-171450">
              <a:buFont typeface="Arial" panose="020B0604020202020204" pitchFamily="34" charset="0"/>
              <a:buChar char="•"/>
            </a:pPr>
            <a:r>
              <a:rPr lang="en-US" dirty="0">
                <a:solidFill>
                  <a:schemeClr val="accent1">
                    <a:lumMod val="75000"/>
                  </a:schemeClr>
                </a:solidFill>
              </a:rPr>
              <a:t>How effective are </a:t>
            </a:r>
            <a:r>
              <a:rPr lang="en-US" dirty="0" err="1">
                <a:solidFill>
                  <a:schemeClr val="accent1">
                    <a:lumMod val="75000"/>
                  </a:schemeClr>
                </a:solidFill>
              </a:rPr>
              <a:t>NbS</a:t>
            </a:r>
            <a:r>
              <a:rPr lang="en-US" dirty="0">
                <a:solidFill>
                  <a:schemeClr val="accent1">
                    <a:lumMod val="75000"/>
                  </a:schemeClr>
                </a:solidFill>
              </a:rPr>
              <a:t> to CCA: </a:t>
            </a:r>
            <a:r>
              <a:rPr lang="en-US" u="sng" dirty="0">
                <a:solidFill>
                  <a:schemeClr val="accent1">
                    <a:lumMod val="75000"/>
                  </a:schemeClr>
                </a:solidFill>
              </a:rPr>
              <a:t>https://</a:t>
            </a:r>
            <a:r>
              <a:rPr lang="en-US" u="sng" dirty="0" err="1">
                <a:solidFill>
                  <a:schemeClr val="accent1">
                    <a:lumMod val="75000"/>
                  </a:schemeClr>
                </a:solidFill>
              </a:rPr>
              <a:t>www.naturebasedsolutionsinitiative.org</a:t>
            </a:r>
            <a:r>
              <a:rPr lang="en-US" u="sng" dirty="0">
                <a:solidFill>
                  <a:schemeClr val="accent1">
                    <a:lumMod val="75000"/>
                  </a:schemeClr>
                </a:solidFill>
              </a:rPr>
              <a:t>/</a:t>
            </a:r>
            <a:r>
              <a:rPr lang="en-US" u="sng" dirty="0" err="1">
                <a:solidFill>
                  <a:schemeClr val="accent1">
                    <a:lumMod val="75000"/>
                  </a:schemeClr>
                </a:solidFill>
              </a:rPr>
              <a:t>wp</a:t>
            </a:r>
            <a:r>
              <a:rPr lang="en-US" u="sng" dirty="0">
                <a:solidFill>
                  <a:schemeClr val="accent1">
                    <a:lumMod val="75000"/>
                  </a:schemeClr>
                </a:solidFill>
              </a:rPr>
              <a:t>-content/uploads/2018/09/</a:t>
            </a:r>
            <a:r>
              <a:rPr lang="en-US" u="sng" dirty="0" err="1">
                <a:solidFill>
                  <a:schemeClr val="accent1">
                    <a:lumMod val="75000"/>
                  </a:schemeClr>
                </a:solidFill>
              </a:rPr>
              <a:t>AreNBSeffective.pdf</a:t>
            </a:r>
            <a:r>
              <a:rPr lang="en-US" dirty="0">
                <a:solidFill>
                  <a:schemeClr val="accent1">
                    <a:lumMod val="75000"/>
                  </a:schemeClr>
                </a:solidFill>
              </a:rPr>
              <a:t> </a:t>
            </a:r>
          </a:p>
          <a:p>
            <a:pPr marL="171450" indent="-171450">
              <a:buFont typeface="Arial" panose="020B0604020202020204" pitchFamily="34" charset="0"/>
              <a:buChar char="•"/>
            </a:pPr>
            <a:r>
              <a:rPr lang="en-US" dirty="0">
                <a:solidFill>
                  <a:schemeClr val="accent1">
                    <a:lumMod val="75000"/>
                  </a:schemeClr>
                </a:solidFill>
              </a:rPr>
              <a:t>Biodiversity outcomes of </a:t>
            </a:r>
            <a:r>
              <a:rPr lang="en-US" dirty="0" err="1">
                <a:solidFill>
                  <a:schemeClr val="accent1">
                    <a:lumMod val="75000"/>
                  </a:schemeClr>
                </a:solidFill>
              </a:rPr>
              <a:t>NbS</a:t>
            </a:r>
            <a:r>
              <a:rPr lang="en-US" dirty="0">
                <a:solidFill>
                  <a:schemeClr val="accent1">
                    <a:lumMod val="75000"/>
                  </a:schemeClr>
                </a:solidFill>
              </a:rPr>
              <a:t> for CCA: </a:t>
            </a:r>
            <a:r>
              <a:rPr lang="en-US" u="sng" dirty="0">
                <a:solidFill>
                  <a:schemeClr val="accent1">
                    <a:lumMod val="75000"/>
                  </a:schemeClr>
                </a:solidFill>
              </a:rPr>
              <a:t>https://</a:t>
            </a:r>
            <a:r>
              <a:rPr lang="en-US" u="sng" dirty="0" err="1">
                <a:solidFill>
                  <a:schemeClr val="accent1">
                    <a:lumMod val="75000"/>
                  </a:schemeClr>
                </a:solidFill>
              </a:rPr>
              <a:t>www.frontiersin.org</a:t>
            </a:r>
            <a:r>
              <a:rPr lang="en-US" u="sng" dirty="0">
                <a:solidFill>
                  <a:schemeClr val="accent1">
                    <a:lumMod val="75000"/>
                  </a:schemeClr>
                </a:solidFill>
              </a:rPr>
              <a:t>/journals/environmental-science/articles/10.3389/fenvs.2022.905767/full</a:t>
            </a:r>
          </a:p>
          <a:p>
            <a:pPr marL="171450" indent="-171450">
              <a:buFont typeface="Arial" panose="020B0604020202020204" pitchFamily="34" charset="0"/>
              <a:buChar char="•"/>
            </a:pPr>
            <a:r>
              <a:rPr lang="en-US" u="none" dirty="0">
                <a:solidFill>
                  <a:schemeClr val="accent1">
                    <a:lumMod val="75000"/>
                  </a:schemeClr>
                </a:solidFill>
              </a:rPr>
              <a:t> </a:t>
            </a:r>
            <a:r>
              <a:rPr lang="en-US" u="none" dirty="0" err="1">
                <a:solidFill>
                  <a:schemeClr val="accent1">
                    <a:lumMod val="75000"/>
                  </a:schemeClr>
                </a:solidFill>
              </a:rPr>
              <a:t>NbS</a:t>
            </a:r>
            <a:r>
              <a:rPr lang="en-US" u="none" dirty="0">
                <a:solidFill>
                  <a:schemeClr val="accent1">
                    <a:lumMod val="75000"/>
                  </a:schemeClr>
                </a:solidFill>
              </a:rPr>
              <a:t> Evidence for Hazard Risk Reduction &amp; Eco Services: </a:t>
            </a:r>
            <a:r>
              <a:rPr lang="en-US" u="sng" dirty="0">
                <a:solidFill>
                  <a:schemeClr val="accent1">
                    <a:lumMod val="75000"/>
                  </a:schemeClr>
                </a:solidFill>
              </a:rPr>
              <a:t>https://</a:t>
            </a:r>
            <a:r>
              <a:rPr lang="en-US" u="sng" dirty="0" err="1">
                <a:solidFill>
                  <a:schemeClr val="accent1">
                    <a:lumMod val="75000"/>
                  </a:schemeClr>
                </a:solidFill>
              </a:rPr>
              <a:t>www.ida.org</a:t>
            </a:r>
            <a:r>
              <a:rPr lang="en-US" u="sng" dirty="0">
                <a:solidFill>
                  <a:schemeClr val="accent1">
                    <a:lumMod val="75000"/>
                  </a:schemeClr>
                </a:solidFill>
              </a:rPr>
              <a:t>/-/media/feature/publications/n/</a:t>
            </a:r>
            <a:r>
              <a:rPr lang="en-US" u="sng" dirty="0" err="1">
                <a:solidFill>
                  <a:schemeClr val="accent1">
                    <a:lumMod val="75000"/>
                  </a:schemeClr>
                </a:solidFill>
              </a:rPr>
              <a:t>na</a:t>
            </a:r>
            <a:r>
              <a:rPr lang="en-US" u="sng" dirty="0">
                <a:solidFill>
                  <a:schemeClr val="accent1">
                    <a:lumMod val="75000"/>
                  </a:schemeClr>
                </a:solidFill>
              </a:rPr>
              <a:t>/nature-based-solutions-evidence-for-hazard-risk-reduction-and-ecosystem-services/3003750.ashx </a:t>
            </a:r>
          </a:p>
        </p:txBody>
      </p:sp>
      <p:sp>
        <p:nvSpPr>
          <p:cNvPr id="4" name="Slide Number Placeholder 3"/>
          <p:cNvSpPr>
            <a:spLocks noGrp="1"/>
          </p:cNvSpPr>
          <p:nvPr>
            <p:ph type="sldNum" sz="quarter" idx="5"/>
          </p:nvPr>
        </p:nvSpPr>
        <p:spPr/>
        <p:txBody>
          <a:bodyPr/>
          <a:lstStyle/>
          <a:p>
            <a:fld id="{069B00F5-3454-B843-8F28-37862481D37B}" type="slidenum">
              <a:rPr lang="en-TR" smtClean="0"/>
              <a:t>18</a:t>
            </a:fld>
            <a:endParaRPr lang="en-TR"/>
          </a:p>
        </p:txBody>
      </p:sp>
    </p:spTree>
    <p:extLst>
      <p:ext uri="{BB962C8B-B14F-4D97-AF65-F5344CB8AC3E}">
        <p14:creationId xmlns:p14="http://schemas.microsoft.com/office/powerpoint/2010/main" val="814783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Wingdings" pitchFamily="2" charset="2"/>
              <a:buChar char="v"/>
            </a:pPr>
            <a:r>
              <a:rPr lang="en-US" dirty="0"/>
              <a:t>SECAP: Adaptation Actions (AA) suggested template</a:t>
            </a:r>
          </a:p>
          <a:p>
            <a:pPr marL="342900" indent="-342900">
              <a:buFont typeface="Wingdings" pitchFamily="2" charset="2"/>
              <a:buChar char="v"/>
            </a:pPr>
            <a:endParaRPr lang="en-US" dirty="0"/>
          </a:p>
          <a:p>
            <a:pPr marL="342900" indent="-342900">
              <a:buFont typeface="Wingdings" pitchFamily="2" charset="2"/>
              <a:buChar char="v"/>
            </a:pPr>
            <a:r>
              <a:rPr lang="en-US" dirty="0"/>
              <a:t>AA designed to respond to climate hazards with higher impacts;</a:t>
            </a:r>
          </a:p>
          <a:p>
            <a:pPr marL="342900" indent="-342900">
              <a:buFont typeface="Wingdings" pitchFamily="2" charset="2"/>
              <a:buChar char="v"/>
            </a:pPr>
            <a:endParaRPr lang="en-US" dirty="0"/>
          </a:p>
          <a:p>
            <a:pPr marL="342900" indent="-342900">
              <a:buFont typeface="Wingdings" pitchFamily="2" charset="2"/>
              <a:buChar char="v"/>
            </a:pPr>
            <a:r>
              <a:rPr lang="en-US" dirty="0"/>
              <a:t>AA infrastructure, </a:t>
            </a:r>
            <a:r>
              <a:rPr lang="en-US" dirty="0" err="1"/>
              <a:t>NbS</a:t>
            </a:r>
            <a:r>
              <a:rPr lang="en-US" dirty="0"/>
              <a:t> or Hybrid;</a:t>
            </a:r>
          </a:p>
          <a:p>
            <a:pPr marL="800100" lvl="1" indent="-342900">
              <a:buFont typeface="Wingdings" pitchFamily="2" charset="2"/>
              <a:buChar char="v"/>
            </a:pPr>
            <a:r>
              <a:rPr lang="en-US" dirty="0" err="1"/>
              <a:t>NbS</a:t>
            </a:r>
            <a:r>
              <a:rPr lang="en-US" dirty="0"/>
              <a:t>: designed based on e.g. amount of water to be stored; slope area to be stabilized; city blocks to be cooled off;</a:t>
            </a:r>
          </a:p>
          <a:p>
            <a:pPr marL="800100" lvl="1" indent="-342900">
              <a:buFont typeface="Wingdings" pitchFamily="2" charset="2"/>
              <a:buChar char="v"/>
            </a:pPr>
            <a:r>
              <a:rPr lang="en-US" dirty="0" err="1"/>
              <a:t>NbS</a:t>
            </a:r>
            <a:r>
              <a:rPr lang="en-US" dirty="0"/>
              <a:t>: may complement each other: Sponge-City Initiative &amp; SUDS;</a:t>
            </a:r>
          </a:p>
          <a:p>
            <a:pPr marL="800100" lvl="1" indent="-342900">
              <a:buFont typeface="Wingdings" pitchFamily="2" charset="2"/>
              <a:buChar char="v"/>
            </a:pPr>
            <a:r>
              <a:rPr lang="en-US" dirty="0" err="1"/>
              <a:t>NbS</a:t>
            </a:r>
            <a:r>
              <a:rPr lang="en-US" dirty="0"/>
              <a:t>: with CO2 capture benefits for Mitigating Climate Change;</a:t>
            </a:r>
          </a:p>
          <a:p>
            <a:pPr marL="800100" lvl="1" indent="-342900">
              <a:buFont typeface="Wingdings" pitchFamily="2" charset="2"/>
              <a:buChar char="v"/>
            </a:pPr>
            <a:r>
              <a:rPr lang="en-US" dirty="0"/>
              <a:t>Hybrid options: increasing applications;</a:t>
            </a:r>
          </a:p>
          <a:p>
            <a:pPr marL="342900" indent="-342900">
              <a:buFont typeface="Wingdings" pitchFamily="2" charset="2"/>
              <a:buChar char="v"/>
            </a:pPr>
            <a:r>
              <a:rPr lang="en-US" dirty="0"/>
              <a:t>In brief: data is needed: a climate-risk profile and data on climate &amp; environment;</a:t>
            </a:r>
          </a:p>
          <a:p>
            <a:endParaRPr lang="en-US" dirty="0"/>
          </a:p>
          <a:p>
            <a:endParaRPr lang="en-US" dirty="0"/>
          </a:p>
          <a:p>
            <a:endParaRPr lang="en-US" dirty="0"/>
          </a:p>
          <a:p>
            <a:r>
              <a:rPr lang="en-US" dirty="0"/>
              <a:t>The TEMPLATE supplied:</a:t>
            </a:r>
          </a:p>
          <a:p>
            <a:endParaRPr lang="en-US" dirty="0"/>
          </a:p>
          <a:p>
            <a:r>
              <a:rPr lang="en-US" dirty="0"/>
              <a:t>AA infrastructure, </a:t>
            </a:r>
            <a:r>
              <a:rPr lang="en-US" dirty="0" err="1"/>
              <a:t>NbS</a:t>
            </a:r>
            <a:r>
              <a:rPr lang="en-US" dirty="0"/>
              <a:t> or Hybrid:</a:t>
            </a:r>
          </a:p>
          <a:p>
            <a:pPr marL="171450" indent="-171450">
              <a:buFont typeface="Arial" panose="020B0604020202020204" pitchFamily="34" charset="0"/>
              <a:buChar char="•"/>
            </a:pPr>
            <a:r>
              <a:rPr lang="en-US" dirty="0"/>
              <a:t>Infrastructure: always available, high cost, collateral damage or impacts;</a:t>
            </a:r>
          </a:p>
          <a:p>
            <a:pPr marL="171450" indent="-171450">
              <a:buFont typeface="Arial" panose="020B0604020202020204" pitchFamily="34" charset="0"/>
              <a:buChar char="•"/>
            </a:pPr>
            <a:r>
              <a:rPr lang="en-US" dirty="0" err="1"/>
              <a:t>NbS</a:t>
            </a:r>
            <a:r>
              <a:rPr lang="en-US" dirty="0"/>
              <a:t>: depending on space availability for e.g. planting trees or greening the city;</a:t>
            </a:r>
          </a:p>
          <a:p>
            <a:pPr marL="171450" indent="-171450">
              <a:buFont typeface="Arial" panose="020B0604020202020204" pitchFamily="34" charset="0"/>
              <a:buChar char="•"/>
            </a:pPr>
            <a:r>
              <a:rPr lang="en-US" dirty="0" err="1"/>
              <a:t>NbS</a:t>
            </a:r>
            <a:r>
              <a:rPr lang="en-US" dirty="0"/>
              <a:t>: depending on the knowledge regarding ecosystem services of certain natural assets: the function of e.g. ponds and wetlands for capturing and storing water after heavy rains; or trees, acting as wind breaks for cold weather or as cooling systems in cities against UHI effect; or as protection against landslides in association with other types of vegetation;</a:t>
            </a:r>
          </a:p>
          <a:p>
            <a:pPr marL="171450" indent="-171450">
              <a:buFont typeface="Arial" panose="020B0604020202020204" pitchFamily="34" charset="0"/>
              <a:buChar char="•"/>
            </a:pPr>
            <a:r>
              <a:rPr lang="en-US" dirty="0"/>
              <a:t>Hybrid: depending on the situation, some infrastructure may be a good help to nature. E.g. in very steep slopes – landslide prone areas;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 </a:t>
            </a:r>
            <a:r>
              <a:rPr lang="en-US" dirty="0" err="1"/>
              <a:t>NbS</a:t>
            </a:r>
            <a:r>
              <a:rPr lang="en-US" dirty="0"/>
              <a:t> Evidence Platform: </a:t>
            </a:r>
            <a:r>
              <a:rPr lang="en-US" u="sng" dirty="0">
                <a:solidFill>
                  <a:schemeClr val="accent1">
                    <a:lumMod val="75000"/>
                  </a:schemeClr>
                </a:solidFill>
              </a:rPr>
              <a:t>https://</a:t>
            </a:r>
            <a:r>
              <a:rPr lang="en-US" u="sng" dirty="0" err="1">
                <a:solidFill>
                  <a:schemeClr val="accent1">
                    <a:lumMod val="75000"/>
                  </a:schemeClr>
                </a:solidFill>
              </a:rPr>
              <a:t>www.naturebasedsolutionsevidence.info</a:t>
            </a:r>
            <a:r>
              <a:rPr lang="en-US" dirty="0">
                <a:solidFill>
                  <a:schemeClr val="accent1">
                    <a:lumMod val="75000"/>
                  </a:schemeClr>
                </a:solidFill>
              </a:rPr>
              <a:t> </a:t>
            </a:r>
          </a:p>
          <a:p>
            <a:pPr marL="171450" indent="-171450">
              <a:buFont typeface="Arial" panose="020B0604020202020204" pitchFamily="34" charset="0"/>
              <a:buChar char="•"/>
            </a:pPr>
            <a:r>
              <a:rPr lang="en-US" dirty="0">
                <a:solidFill>
                  <a:schemeClr val="accent1">
                    <a:lumMod val="75000"/>
                  </a:schemeClr>
                </a:solidFill>
              </a:rPr>
              <a:t>How effective are </a:t>
            </a:r>
            <a:r>
              <a:rPr lang="en-US" dirty="0" err="1">
                <a:solidFill>
                  <a:schemeClr val="accent1">
                    <a:lumMod val="75000"/>
                  </a:schemeClr>
                </a:solidFill>
              </a:rPr>
              <a:t>NbS</a:t>
            </a:r>
            <a:r>
              <a:rPr lang="en-US" dirty="0">
                <a:solidFill>
                  <a:schemeClr val="accent1">
                    <a:lumMod val="75000"/>
                  </a:schemeClr>
                </a:solidFill>
              </a:rPr>
              <a:t> to CCA: </a:t>
            </a:r>
            <a:r>
              <a:rPr lang="en-US" u="sng" dirty="0">
                <a:solidFill>
                  <a:schemeClr val="accent1">
                    <a:lumMod val="75000"/>
                  </a:schemeClr>
                </a:solidFill>
              </a:rPr>
              <a:t>https://</a:t>
            </a:r>
            <a:r>
              <a:rPr lang="en-US" u="sng" dirty="0" err="1">
                <a:solidFill>
                  <a:schemeClr val="accent1">
                    <a:lumMod val="75000"/>
                  </a:schemeClr>
                </a:solidFill>
              </a:rPr>
              <a:t>www.naturebasedsolutionsinitiative.org</a:t>
            </a:r>
            <a:r>
              <a:rPr lang="en-US" u="sng" dirty="0">
                <a:solidFill>
                  <a:schemeClr val="accent1">
                    <a:lumMod val="75000"/>
                  </a:schemeClr>
                </a:solidFill>
              </a:rPr>
              <a:t>/</a:t>
            </a:r>
            <a:r>
              <a:rPr lang="en-US" u="sng" dirty="0" err="1">
                <a:solidFill>
                  <a:schemeClr val="accent1">
                    <a:lumMod val="75000"/>
                  </a:schemeClr>
                </a:solidFill>
              </a:rPr>
              <a:t>wp</a:t>
            </a:r>
            <a:r>
              <a:rPr lang="en-US" u="sng" dirty="0">
                <a:solidFill>
                  <a:schemeClr val="accent1">
                    <a:lumMod val="75000"/>
                  </a:schemeClr>
                </a:solidFill>
              </a:rPr>
              <a:t>-content/uploads/2018/09/</a:t>
            </a:r>
            <a:r>
              <a:rPr lang="en-US" u="sng" dirty="0" err="1">
                <a:solidFill>
                  <a:schemeClr val="accent1">
                    <a:lumMod val="75000"/>
                  </a:schemeClr>
                </a:solidFill>
              </a:rPr>
              <a:t>AreNBSeffective.pdf</a:t>
            </a:r>
            <a:r>
              <a:rPr lang="en-US" dirty="0">
                <a:solidFill>
                  <a:schemeClr val="accent1">
                    <a:lumMod val="75000"/>
                  </a:schemeClr>
                </a:solidFill>
              </a:rPr>
              <a:t> </a:t>
            </a:r>
          </a:p>
          <a:p>
            <a:pPr marL="171450" indent="-171450">
              <a:buFont typeface="Arial" panose="020B0604020202020204" pitchFamily="34" charset="0"/>
              <a:buChar char="•"/>
            </a:pPr>
            <a:r>
              <a:rPr lang="en-US" dirty="0">
                <a:solidFill>
                  <a:schemeClr val="accent1">
                    <a:lumMod val="75000"/>
                  </a:schemeClr>
                </a:solidFill>
              </a:rPr>
              <a:t>Biodiversity outcomes of </a:t>
            </a:r>
            <a:r>
              <a:rPr lang="en-US" dirty="0" err="1">
                <a:solidFill>
                  <a:schemeClr val="accent1">
                    <a:lumMod val="75000"/>
                  </a:schemeClr>
                </a:solidFill>
              </a:rPr>
              <a:t>NbS</a:t>
            </a:r>
            <a:r>
              <a:rPr lang="en-US" dirty="0">
                <a:solidFill>
                  <a:schemeClr val="accent1">
                    <a:lumMod val="75000"/>
                  </a:schemeClr>
                </a:solidFill>
              </a:rPr>
              <a:t> for CCA: </a:t>
            </a:r>
            <a:r>
              <a:rPr lang="en-US" u="sng" dirty="0">
                <a:solidFill>
                  <a:schemeClr val="accent1">
                    <a:lumMod val="75000"/>
                  </a:schemeClr>
                </a:solidFill>
              </a:rPr>
              <a:t>https://</a:t>
            </a:r>
            <a:r>
              <a:rPr lang="en-US" u="sng" dirty="0" err="1">
                <a:solidFill>
                  <a:schemeClr val="accent1">
                    <a:lumMod val="75000"/>
                  </a:schemeClr>
                </a:solidFill>
              </a:rPr>
              <a:t>www.frontiersin.org</a:t>
            </a:r>
            <a:r>
              <a:rPr lang="en-US" u="sng" dirty="0">
                <a:solidFill>
                  <a:schemeClr val="accent1">
                    <a:lumMod val="75000"/>
                  </a:schemeClr>
                </a:solidFill>
              </a:rPr>
              <a:t>/journals/environmental-science/articles/10.3389/fenvs.2022.905767/full</a:t>
            </a:r>
          </a:p>
          <a:p>
            <a:pPr marL="171450" indent="-171450">
              <a:buFont typeface="Arial" panose="020B0604020202020204" pitchFamily="34" charset="0"/>
              <a:buChar char="•"/>
            </a:pPr>
            <a:r>
              <a:rPr lang="en-US" u="none" dirty="0">
                <a:solidFill>
                  <a:schemeClr val="accent1">
                    <a:lumMod val="75000"/>
                  </a:schemeClr>
                </a:solidFill>
              </a:rPr>
              <a:t> </a:t>
            </a:r>
            <a:r>
              <a:rPr lang="en-US" u="none" dirty="0" err="1">
                <a:solidFill>
                  <a:schemeClr val="accent1">
                    <a:lumMod val="75000"/>
                  </a:schemeClr>
                </a:solidFill>
              </a:rPr>
              <a:t>NbS</a:t>
            </a:r>
            <a:r>
              <a:rPr lang="en-US" u="none" dirty="0">
                <a:solidFill>
                  <a:schemeClr val="accent1">
                    <a:lumMod val="75000"/>
                  </a:schemeClr>
                </a:solidFill>
              </a:rPr>
              <a:t> Evidence for Hazard Risk Reduction &amp; Eco Services: </a:t>
            </a:r>
            <a:r>
              <a:rPr lang="en-US" u="sng" dirty="0">
                <a:solidFill>
                  <a:schemeClr val="accent1">
                    <a:lumMod val="75000"/>
                  </a:schemeClr>
                </a:solidFill>
              </a:rPr>
              <a:t>https://</a:t>
            </a:r>
            <a:r>
              <a:rPr lang="en-US" u="sng" dirty="0" err="1">
                <a:solidFill>
                  <a:schemeClr val="accent1">
                    <a:lumMod val="75000"/>
                  </a:schemeClr>
                </a:solidFill>
              </a:rPr>
              <a:t>www.ida.org</a:t>
            </a:r>
            <a:r>
              <a:rPr lang="en-US" u="sng" dirty="0">
                <a:solidFill>
                  <a:schemeClr val="accent1">
                    <a:lumMod val="75000"/>
                  </a:schemeClr>
                </a:solidFill>
              </a:rPr>
              <a:t>/-/media/feature/publications/n/</a:t>
            </a:r>
            <a:r>
              <a:rPr lang="en-US" u="sng" dirty="0" err="1">
                <a:solidFill>
                  <a:schemeClr val="accent1">
                    <a:lumMod val="75000"/>
                  </a:schemeClr>
                </a:solidFill>
              </a:rPr>
              <a:t>na</a:t>
            </a:r>
            <a:r>
              <a:rPr lang="en-US" u="sng" dirty="0">
                <a:solidFill>
                  <a:schemeClr val="accent1">
                    <a:lumMod val="75000"/>
                  </a:schemeClr>
                </a:solidFill>
              </a:rPr>
              <a:t>/nature-based-solutions-evidence-for-hazard-risk-reduction-and-ecosystem-services/3003750.ashx </a:t>
            </a:r>
          </a:p>
        </p:txBody>
      </p:sp>
      <p:sp>
        <p:nvSpPr>
          <p:cNvPr id="4" name="Slide Number Placeholder 3"/>
          <p:cNvSpPr>
            <a:spLocks noGrp="1"/>
          </p:cNvSpPr>
          <p:nvPr>
            <p:ph type="sldNum" sz="quarter" idx="5"/>
          </p:nvPr>
        </p:nvSpPr>
        <p:spPr/>
        <p:txBody>
          <a:bodyPr/>
          <a:lstStyle/>
          <a:p>
            <a:fld id="{069B00F5-3454-B843-8F28-37862481D37B}" type="slidenum">
              <a:rPr lang="en-TR" smtClean="0"/>
              <a:t>19</a:t>
            </a:fld>
            <a:endParaRPr lang="en-TR"/>
          </a:p>
        </p:txBody>
      </p:sp>
    </p:spTree>
    <p:extLst>
      <p:ext uri="{BB962C8B-B14F-4D97-AF65-F5344CB8AC3E}">
        <p14:creationId xmlns:p14="http://schemas.microsoft.com/office/powerpoint/2010/main" val="157885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Wingdings" pitchFamily="2" charset="2"/>
              <a:buChar char="v"/>
            </a:pPr>
            <a:r>
              <a:rPr lang="en-US" dirty="0"/>
              <a:t>Adaptation actions: Infrastructure, Nature-based &amp; Hybrid: impacts, benefits and cost-effectiveness;</a:t>
            </a:r>
          </a:p>
          <a:p>
            <a:pPr marL="800100" lvl="1" indent="-342900">
              <a:buFont typeface="Wingdings" pitchFamily="2" charset="2"/>
              <a:buChar char="v"/>
            </a:pPr>
            <a:r>
              <a:rPr lang="en-US" sz="1200" b="0" i="0" u="none" strike="noStrike" kern="1200" dirty="0">
                <a:solidFill>
                  <a:schemeClr val="tx1"/>
                </a:solidFill>
                <a:effectLst/>
                <a:latin typeface="Arial Narrow" pitchFamily="34" charset="0"/>
                <a:ea typeface="+mn-ea"/>
                <a:cs typeface="+mn-cs"/>
              </a:rPr>
              <a:t>Ecosystems and their services, though often overlooked or degraded, can provide multiple hazard regulating functions such as coastal and surface flood regulation, temperature regulation and erosion control.</a:t>
            </a:r>
            <a:endParaRPr lang="en-US" dirty="0"/>
          </a:p>
          <a:p>
            <a:pPr marL="342900" indent="-342900">
              <a:buFont typeface="Wingdings" pitchFamily="2" charset="2"/>
              <a:buChar char="v"/>
            </a:pPr>
            <a:endParaRPr lang="en-US" dirty="0"/>
          </a:p>
          <a:p>
            <a:pPr marL="342900" indent="-342900">
              <a:buFont typeface="Wingdings" pitchFamily="2" charset="2"/>
              <a:buChar char="v"/>
            </a:pPr>
            <a:r>
              <a:rPr lang="en-US" dirty="0"/>
              <a:t>Adaptation actions in synergy with Mitigation actions : particularly </a:t>
            </a:r>
            <a:r>
              <a:rPr lang="en-US" dirty="0" err="1"/>
              <a:t>NbS</a:t>
            </a:r>
            <a:r>
              <a:rPr lang="en-US" dirty="0"/>
              <a:t> dealing with regreening strategies of the cities: green roofs and facades; Ecological corridors; Parks (sponge parks) – initiatives that integrate trees and vegetation in the urban landscape and store Greenhouse Gazes;</a:t>
            </a:r>
          </a:p>
          <a:p>
            <a:pPr marL="342900" indent="-342900">
              <a:buFont typeface="Wingdings" pitchFamily="2" charset="2"/>
              <a:buChar char="v"/>
            </a:pPr>
            <a:endParaRPr lang="en-US" dirty="0"/>
          </a:p>
          <a:p>
            <a:pPr marL="342900" indent="-342900">
              <a:buFont typeface="Wingdings" pitchFamily="2" charset="2"/>
              <a:buChar char="v"/>
            </a:pPr>
            <a:r>
              <a:rPr lang="en-US" dirty="0" err="1"/>
              <a:t>NbS</a:t>
            </a:r>
            <a:r>
              <a:rPr lang="en-US" dirty="0"/>
              <a:t> deliver a number of benefits for mitigation, environment, livelihoods &amp; health particularly in urban environments: cost-effectiveness and SDGs;</a:t>
            </a:r>
          </a:p>
          <a:p>
            <a:pPr marL="342900" indent="-342900">
              <a:buFont typeface="Wingdings" pitchFamily="2" charset="2"/>
              <a:buChar char="v"/>
            </a:pPr>
            <a:endParaRPr lang="en-US" dirty="0"/>
          </a:p>
          <a:p>
            <a:pPr marL="342900" indent="-342900">
              <a:buFont typeface="Wingdings" pitchFamily="2" charset="2"/>
              <a:buChar char="v"/>
            </a:pPr>
            <a:r>
              <a:rPr lang="en-US" dirty="0"/>
              <a:t>Designing adaptation actions: information – maps; data, models and scenarios; the more data we have on specific location of main hazards and their estimated economical impacts and the losses and damages for each hazard, the better we can come up with more precise Adaptation Actions; consulting with local authorities and the inhabitants of the vulnerable districts is key, in order to design AA that can be implemented, followed up, maintained in time and investment and leave lessons learned to city dwellers and city planners;</a:t>
            </a:r>
          </a:p>
          <a:p>
            <a:pPr marL="342900" indent="-342900">
              <a:buFont typeface="Wingdings" pitchFamily="2" charset="2"/>
              <a:buChar char="v"/>
            </a:pPr>
            <a:endParaRPr lang="en-US" dirty="0"/>
          </a:p>
          <a:p>
            <a:pPr marL="342900" indent="-342900">
              <a:buFont typeface="Wingdings" pitchFamily="2" charset="2"/>
              <a:buChar char="v"/>
            </a:pPr>
            <a:r>
              <a:rPr lang="en-US" dirty="0"/>
              <a:t>Adaptation targets: realistic and in synergy with DRR goals at scale;</a:t>
            </a:r>
          </a:p>
          <a:p>
            <a:endParaRPr lang="en-US" dirty="0"/>
          </a:p>
        </p:txBody>
      </p:sp>
      <p:sp>
        <p:nvSpPr>
          <p:cNvPr id="4" name="Slide Number Placeholder 3"/>
          <p:cNvSpPr>
            <a:spLocks noGrp="1"/>
          </p:cNvSpPr>
          <p:nvPr>
            <p:ph type="sldNum" sz="quarter" idx="5"/>
          </p:nvPr>
        </p:nvSpPr>
        <p:spPr/>
        <p:txBody>
          <a:bodyPr/>
          <a:lstStyle/>
          <a:p>
            <a:fld id="{069B00F5-3454-B843-8F28-37862481D37B}" type="slidenum">
              <a:rPr lang="en-TR" smtClean="0"/>
              <a:t>20</a:t>
            </a:fld>
            <a:endParaRPr lang="en-TR"/>
          </a:p>
        </p:txBody>
      </p:sp>
    </p:spTree>
    <p:extLst>
      <p:ext uri="{BB962C8B-B14F-4D97-AF65-F5344CB8AC3E}">
        <p14:creationId xmlns:p14="http://schemas.microsoft.com/office/powerpoint/2010/main" val="4122649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eadline, Bullet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301025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line, Subhead, Bullet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583587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line, Subhead, Bulletpoints, Bi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8142785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line, Subhead, Bulletpoints, großes Bild ">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162670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line, 2 Spalten, Subheadline, Bullet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179538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line, 2 Spalten, Bullet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993457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sszeil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084467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3195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0485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7365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7664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Tree>
    <p:extLst>
      <p:ext uri="{BB962C8B-B14F-4D97-AF65-F5344CB8AC3E}">
        <p14:creationId xmlns:p14="http://schemas.microsoft.com/office/powerpoint/2010/main" val="5029040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Headline, Bullet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1290412"/>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8702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52442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Tree>
    <p:extLst>
      <p:ext uri="{BB962C8B-B14F-4D97-AF65-F5344CB8AC3E}">
        <p14:creationId xmlns:p14="http://schemas.microsoft.com/office/powerpoint/2010/main" val="686759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80258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eadline, Bullet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3349695"/>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eadline, Subhead, Bullet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738689"/>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eadline, Subhead, Bulletpoints, Bi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6115601"/>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eadline, Subhead, Bulletpoints, großes Bild ">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2598355"/>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eadline, 2 Spalten, Subheadline, Bullet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8628251"/>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eadline, 2 Spalten, Bullet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9555797"/>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usszeil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1564233"/>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4706098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84290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711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74743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endParaRPr lang="ru-RU" dirty="0"/>
          </a:p>
        </p:txBody>
      </p:sp>
      <p:sp>
        <p:nvSpPr>
          <p:cNvPr id="6" name="Rechteck 16">
            <a:extLst>
              <a:ext uri="{FF2B5EF4-FFF2-40B4-BE49-F238E27FC236}">
                <a16:creationId xmlns:a16="http://schemas.microsoft.com/office/drawing/2014/main" id="{ED14BBD6-FF75-CE40-9D04-AF8005791D14}"/>
              </a:ext>
            </a:extLst>
          </p:cNvPr>
          <p:cNvSpPr/>
          <p:nvPr userDrawn="1"/>
        </p:nvSpPr>
        <p:spPr bwMode="auto">
          <a:xfrm flipV="1">
            <a:off x="0" y="1341386"/>
            <a:ext cx="12192000" cy="68314"/>
          </a:xfrm>
          <a:prstGeom prst="rect">
            <a:avLst/>
          </a:prstGeom>
          <a:solidFill>
            <a:srgbClr val="FFCC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sp>
        <p:nvSpPr>
          <p:cNvPr id="7" name="Rechteck 24">
            <a:extLst>
              <a:ext uri="{FF2B5EF4-FFF2-40B4-BE49-F238E27FC236}">
                <a16:creationId xmlns:a16="http://schemas.microsoft.com/office/drawing/2014/main" id="{B4AA02DF-C820-C742-853E-653E93D83A78}"/>
              </a:ext>
            </a:extLst>
          </p:cNvPr>
          <p:cNvSpPr/>
          <p:nvPr userDrawn="1"/>
        </p:nvSpPr>
        <p:spPr bwMode="auto">
          <a:xfrm flipV="1">
            <a:off x="0" y="5947253"/>
            <a:ext cx="12192000" cy="68314"/>
          </a:xfrm>
          <a:prstGeom prst="rect">
            <a:avLst/>
          </a:prstGeom>
          <a:solidFill>
            <a:srgbClr val="FFCC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spTree>
    <p:extLst>
      <p:ext uri="{BB962C8B-B14F-4D97-AF65-F5344CB8AC3E}">
        <p14:creationId xmlns:p14="http://schemas.microsoft.com/office/powerpoint/2010/main" val="41156906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3 Pyramid">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1346881" y="4579485"/>
            <a:ext cx="2457676" cy="466044"/>
          </a:xfrm>
        </p:spPr>
        <p:txBody>
          <a:bodyPr>
            <a:normAutofit/>
          </a:bodyPr>
          <a:lstStyle>
            <a:lvl1pPr marL="0" indent="0">
              <a:buNone/>
              <a:defRPr sz="2400" b="1">
                <a:solidFill>
                  <a:schemeClr val="tx1"/>
                </a:solidFill>
              </a:defRPr>
            </a:lvl1pPr>
          </a:lstStyle>
          <a:p>
            <a:pPr lvl="0"/>
            <a:r>
              <a:rPr lang="en-US"/>
              <a:t>INVESTMENT</a:t>
            </a:r>
            <a:endParaRPr lang="ru-RU"/>
          </a:p>
        </p:txBody>
      </p:sp>
      <p:sp>
        <p:nvSpPr>
          <p:cNvPr id="10" name="Text Placeholder 9"/>
          <p:cNvSpPr>
            <a:spLocks noGrp="1"/>
          </p:cNvSpPr>
          <p:nvPr>
            <p:ph type="body" sz="quarter" idx="11" hasCustomPrompt="1"/>
          </p:nvPr>
        </p:nvSpPr>
        <p:spPr>
          <a:xfrm>
            <a:off x="1346881" y="5046209"/>
            <a:ext cx="3118983" cy="979033"/>
          </a:xfrm>
        </p:spPr>
        <p:txBody>
          <a:bodyPr>
            <a:noAutofit/>
          </a:bodyPr>
          <a:lstStyle>
            <a:lvl1pPr marL="0" indent="0">
              <a:buNone/>
              <a:defRPr sz="1200"/>
            </a:lvl1pPr>
          </a:lstStyle>
          <a:p>
            <a:pPr lvl="0"/>
            <a:r>
              <a:rPr lang="en-US"/>
              <a:t>Lorem ipsum dolor sit amet, consectetur adipiscing elit, sed do eiusmod tempor incididunt ut labore et dolore magna aliqua. Ut enim ad minim veniam, quis</a:t>
            </a:r>
            <a:endParaRPr lang="ru-RU"/>
          </a:p>
        </p:txBody>
      </p:sp>
      <p:sp>
        <p:nvSpPr>
          <p:cNvPr id="12" name="Text Placeholder 7"/>
          <p:cNvSpPr>
            <a:spLocks noGrp="1"/>
          </p:cNvSpPr>
          <p:nvPr>
            <p:ph type="body" sz="quarter" idx="12" hasCustomPrompt="1"/>
          </p:nvPr>
        </p:nvSpPr>
        <p:spPr>
          <a:xfrm>
            <a:off x="1665288" y="2938463"/>
            <a:ext cx="2457676" cy="466044"/>
          </a:xfrm>
        </p:spPr>
        <p:txBody>
          <a:bodyPr>
            <a:normAutofit/>
          </a:bodyPr>
          <a:lstStyle>
            <a:lvl1pPr marL="0" indent="0">
              <a:buNone/>
              <a:defRPr sz="2400" b="1">
                <a:solidFill>
                  <a:schemeClr val="tx1"/>
                </a:solidFill>
              </a:defRPr>
            </a:lvl1pPr>
          </a:lstStyle>
          <a:p>
            <a:pPr lvl="0"/>
            <a:r>
              <a:rPr lang="en-US"/>
              <a:t>STRATEGY</a:t>
            </a:r>
            <a:endParaRPr lang="ru-RU"/>
          </a:p>
        </p:txBody>
      </p:sp>
      <p:sp>
        <p:nvSpPr>
          <p:cNvPr id="13" name="Text Placeholder 9"/>
          <p:cNvSpPr>
            <a:spLocks noGrp="1"/>
          </p:cNvSpPr>
          <p:nvPr>
            <p:ph type="body" sz="quarter" idx="13" hasCustomPrompt="1"/>
          </p:nvPr>
        </p:nvSpPr>
        <p:spPr>
          <a:xfrm>
            <a:off x="1665288" y="3405187"/>
            <a:ext cx="3118983" cy="979033"/>
          </a:xfrm>
        </p:spPr>
        <p:txBody>
          <a:bodyPr>
            <a:noAutofit/>
          </a:bodyPr>
          <a:lstStyle>
            <a:lvl1pPr marL="0" indent="0">
              <a:buNone/>
              <a:defRPr sz="1200"/>
            </a:lvl1pPr>
          </a:lstStyle>
          <a:p>
            <a:pPr lvl="0"/>
            <a:r>
              <a:rPr lang="en-US"/>
              <a:t>Lorem ipsum dolor sit amet, consectetur adipiscing elit, sed do eiusmod tempor incididunt ut labore et dolore magna aliqua. Ut enim ad minim veniam, quis</a:t>
            </a:r>
            <a:endParaRPr lang="ru-RU"/>
          </a:p>
        </p:txBody>
      </p:sp>
      <p:sp>
        <p:nvSpPr>
          <p:cNvPr id="14" name="Text Placeholder 7"/>
          <p:cNvSpPr>
            <a:spLocks noGrp="1"/>
          </p:cNvSpPr>
          <p:nvPr>
            <p:ph type="body" sz="quarter" idx="14" hasCustomPrompt="1"/>
          </p:nvPr>
        </p:nvSpPr>
        <p:spPr>
          <a:xfrm>
            <a:off x="2008188" y="1316496"/>
            <a:ext cx="2457676" cy="466044"/>
          </a:xfrm>
        </p:spPr>
        <p:txBody>
          <a:bodyPr>
            <a:normAutofit/>
          </a:bodyPr>
          <a:lstStyle>
            <a:lvl1pPr marL="0" indent="0">
              <a:buNone/>
              <a:defRPr sz="2400" b="1">
                <a:solidFill>
                  <a:schemeClr val="tx1"/>
                </a:solidFill>
              </a:defRPr>
            </a:lvl1pPr>
          </a:lstStyle>
          <a:p>
            <a:pPr lvl="0"/>
            <a:r>
              <a:rPr lang="en-US"/>
              <a:t>STARTUP</a:t>
            </a:r>
            <a:endParaRPr lang="ru-RU"/>
          </a:p>
        </p:txBody>
      </p:sp>
      <p:sp>
        <p:nvSpPr>
          <p:cNvPr id="15" name="Text Placeholder 9"/>
          <p:cNvSpPr>
            <a:spLocks noGrp="1"/>
          </p:cNvSpPr>
          <p:nvPr>
            <p:ph type="body" sz="quarter" idx="15" hasCustomPrompt="1"/>
          </p:nvPr>
        </p:nvSpPr>
        <p:spPr>
          <a:xfrm>
            <a:off x="2008188" y="1783220"/>
            <a:ext cx="3118983" cy="979033"/>
          </a:xfrm>
        </p:spPr>
        <p:txBody>
          <a:bodyPr>
            <a:noAutofit/>
          </a:bodyPr>
          <a:lstStyle>
            <a:lvl1pPr marL="0" indent="0">
              <a:buNone/>
              <a:defRPr sz="1200"/>
            </a:lvl1pPr>
          </a:lstStyle>
          <a:p>
            <a:pPr lvl="0"/>
            <a:r>
              <a:rPr lang="en-US"/>
              <a:t>Lorem ipsum dolor sit amet, consectetur adipiscing elit, sed do eiusmod tempor incididunt ut labore et dolore magna aliqua. Ut enim ad minim veniam, quis</a:t>
            </a:r>
            <a:endParaRPr lang="ru-RU"/>
          </a:p>
        </p:txBody>
      </p:sp>
    </p:spTree>
    <p:extLst>
      <p:ext uri="{BB962C8B-B14F-4D97-AF65-F5344CB8AC3E}">
        <p14:creationId xmlns:p14="http://schemas.microsoft.com/office/powerpoint/2010/main" val="4954060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52439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ru-R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a:p>
        </p:txBody>
      </p:sp>
      <p:sp>
        <p:nvSpPr>
          <p:cNvPr id="4" name="Date Placeholder 3"/>
          <p:cNvSpPr>
            <a:spLocks noGrp="1"/>
          </p:cNvSpPr>
          <p:nvPr>
            <p:ph type="dt" sz="half" idx="10"/>
          </p:nvPr>
        </p:nvSpPr>
        <p:spPr/>
        <p:txBody>
          <a:bodyPr/>
          <a:lstStyle/>
          <a:p>
            <a:fld id="{B9AB5B8A-2DA7-4445-A8BB-44D6042DA283}" type="datetimeFigureOut">
              <a:rPr lang="ru-RU" smtClean="0"/>
              <a:t>09.10.2025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A7D6697-BF38-4B1B-991E-6DB955C7A7D4}" type="slidenum">
              <a:rPr lang="ru-RU" smtClean="0"/>
              <a:t>‹#›</a:t>
            </a:fld>
            <a:endParaRPr lang="ru-RU"/>
          </a:p>
        </p:txBody>
      </p:sp>
    </p:spTree>
    <p:extLst>
      <p:ext uri="{BB962C8B-B14F-4D97-AF65-F5344CB8AC3E}">
        <p14:creationId xmlns:p14="http://schemas.microsoft.com/office/powerpoint/2010/main" val="14332024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EFCC0-242E-4B41-AD07-55484D544E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TR"/>
          </a:p>
        </p:txBody>
      </p:sp>
      <p:sp>
        <p:nvSpPr>
          <p:cNvPr id="3" name="Subtitle 2">
            <a:extLst>
              <a:ext uri="{FF2B5EF4-FFF2-40B4-BE49-F238E27FC236}">
                <a16:creationId xmlns:a16="http://schemas.microsoft.com/office/drawing/2014/main" id="{36977BC0-0469-AB4C-94D1-4CD9E5B422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TR"/>
          </a:p>
        </p:txBody>
      </p:sp>
      <p:sp>
        <p:nvSpPr>
          <p:cNvPr id="4" name="Date Placeholder 3">
            <a:extLst>
              <a:ext uri="{FF2B5EF4-FFF2-40B4-BE49-F238E27FC236}">
                <a16:creationId xmlns:a16="http://schemas.microsoft.com/office/drawing/2014/main" id="{54873A81-0372-5341-938D-B340BEB55E16}"/>
              </a:ext>
            </a:extLst>
          </p:cNvPr>
          <p:cNvSpPr>
            <a:spLocks noGrp="1"/>
          </p:cNvSpPr>
          <p:nvPr>
            <p:ph type="dt" sz="half" idx="10"/>
          </p:nvPr>
        </p:nvSpPr>
        <p:spPr/>
        <p:txBody>
          <a:bodyPr/>
          <a:lstStyle/>
          <a:p>
            <a:fld id="{79E3EA49-5846-FB4D-9C60-E0882E77EEFC}" type="datetimeFigureOut">
              <a:rPr lang="en-TR" smtClean="0"/>
              <a:t>10/09/2025</a:t>
            </a:fld>
            <a:endParaRPr lang="en-TR"/>
          </a:p>
        </p:txBody>
      </p:sp>
      <p:sp>
        <p:nvSpPr>
          <p:cNvPr id="5" name="Footer Placeholder 4">
            <a:extLst>
              <a:ext uri="{FF2B5EF4-FFF2-40B4-BE49-F238E27FC236}">
                <a16:creationId xmlns:a16="http://schemas.microsoft.com/office/drawing/2014/main" id="{0D4FF044-6096-2245-92E8-20657DF19634}"/>
              </a:ext>
            </a:extLst>
          </p:cNvPr>
          <p:cNvSpPr>
            <a:spLocks noGrp="1"/>
          </p:cNvSpPr>
          <p:nvPr>
            <p:ph type="ftr" sz="quarter" idx="11"/>
          </p:nvPr>
        </p:nvSpPr>
        <p:spPr/>
        <p:txBody>
          <a:bodyPr/>
          <a:lstStyle/>
          <a:p>
            <a:endParaRPr lang="en-TR"/>
          </a:p>
        </p:txBody>
      </p:sp>
      <p:sp>
        <p:nvSpPr>
          <p:cNvPr id="6" name="Slide Number Placeholder 5">
            <a:extLst>
              <a:ext uri="{FF2B5EF4-FFF2-40B4-BE49-F238E27FC236}">
                <a16:creationId xmlns:a16="http://schemas.microsoft.com/office/drawing/2014/main" id="{581A8098-F6C1-F04C-AE28-656C951D3FB1}"/>
              </a:ext>
            </a:extLst>
          </p:cNvPr>
          <p:cNvSpPr>
            <a:spLocks noGrp="1"/>
          </p:cNvSpPr>
          <p:nvPr>
            <p:ph type="sldNum" sz="quarter" idx="12"/>
          </p:nvPr>
        </p:nvSpPr>
        <p:spPr/>
        <p:txBody>
          <a:bodyPr/>
          <a:lstStyle/>
          <a:p>
            <a:fld id="{9EE001D0-7561-CF42-8E17-D3A90E5E4B57}" type="slidenum">
              <a:rPr lang="en-TR" smtClean="0"/>
              <a:t>‹#›</a:t>
            </a:fld>
            <a:endParaRPr lang="en-TR"/>
          </a:p>
        </p:txBody>
      </p:sp>
    </p:spTree>
    <p:extLst>
      <p:ext uri="{BB962C8B-B14F-4D97-AF65-F5344CB8AC3E}">
        <p14:creationId xmlns:p14="http://schemas.microsoft.com/office/powerpoint/2010/main" val="42554942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0A7ED-154F-CD45-9733-60674923F03E}"/>
              </a:ext>
            </a:extLst>
          </p:cNvPr>
          <p:cNvSpPr>
            <a:spLocks noGrp="1"/>
          </p:cNvSpPr>
          <p:nvPr>
            <p:ph type="title"/>
          </p:nvPr>
        </p:nvSpPr>
        <p:spPr/>
        <p:txBody>
          <a:bodyPr/>
          <a:lstStyle/>
          <a:p>
            <a:r>
              <a:rPr lang="en-US"/>
              <a:t>Click to edit Master title style</a:t>
            </a:r>
            <a:endParaRPr lang="en-TR"/>
          </a:p>
        </p:txBody>
      </p:sp>
      <p:sp>
        <p:nvSpPr>
          <p:cNvPr id="3" name="Content Placeholder 2">
            <a:extLst>
              <a:ext uri="{FF2B5EF4-FFF2-40B4-BE49-F238E27FC236}">
                <a16:creationId xmlns:a16="http://schemas.microsoft.com/office/drawing/2014/main" id="{6711EF1C-0E4D-6342-B36F-3A2DA4E4B0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Date Placeholder 3">
            <a:extLst>
              <a:ext uri="{FF2B5EF4-FFF2-40B4-BE49-F238E27FC236}">
                <a16:creationId xmlns:a16="http://schemas.microsoft.com/office/drawing/2014/main" id="{F0E5E094-566D-8242-BC75-678A46571DDC}"/>
              </a:ext>
            </a:extLst>
          </p:cNvPr>
          <p:cNvSpPr>
            <a:spLocks noGrp="1"/>
          </p:cNvSpPr>
          <p:nvPr>
            <p:ph type="dt" sz="half" idx="10"/>
          </p:nvPr>
        </p:nvSpPr>
        <p:spPr/>
        <p:txBody>
          <a:bodyPr/>
          <a:lstStyle/>
          <a:p>
            <a:fld id="{79E3EA49-5846-FB4D-9C60-E0882E77EEFC}" type="datetimeFigureOut">
              <a:rPr lang="en-TR" smtClean="0"/>
              <a:t>10/09/2025</a:t>
            </a:fld>
            <a:endParaRPr lang="en-TR"/>
          </a:p>
        </p:txBody>
      </p:sp>
      <p:sp>
        <p:nvSpPr>
          <p:cNvPr id="5" name="Footer Placeholder 4">
            <a:extLst>
              <a:ext uri="{FF2B5EF4-FFF2-40B4-BE49-F238E27FC236}">
                <a16:creationId xmlns:a16="http://schemas.microsoft.com/office/drawing/2014/main" id="{80048E21-640D-2046-A726-CA3B99881F0E}"/>
              </a:ext>
            </a:extLst>
          </p:cNvPr>
          <p:cNvSpPr>
            <a:spLocks noGrp="1"/>
          </p:cNvSpPr>
          <p:nvPr>
            <p:ph type="ftr" sz="quarter" idx="11"/>
          </p:nvPr>
        </p:nvSpPr>
        <p:spPr/>
        <p:txBody>
          <a:bodyPr/>
          <a:lstStyle/>
          <a:p>
            <a:endParaRPr lang="en-TR"/>
          </a:p>
        </p:txBody>
      </p:sp>
      <p:sp>
        <p:nvSpPr>
          <p:cNvPr id="6" name="Slide Number Placeholder 5">
            <a:extLst>
              <a:ext uri="{FF2B5EF4-FFF2-40B4-BE49-F238E27FC236}">
                <a16:creationId xmlns:a16="http://schemas.microsoft.com/office/drawing/2014/main" id="{71321EC0-A09C-7A48-946E-C19D0CC68F47}"/>
              </a:ext>
            </a:extLst>
          </p:cNvPr>
          <p:cNvSpPr>
            <a:spLocks noGrp="1"/>
          </p:cNvSpPr>
          <p:nvPr>
            <p:ph type="sldNum" sz="quarter" idx="12"/>
          </p:nvPr>
        </p:nvSpPr>
        <p:spPr/>
        <p:txBody>
          <a:bodyPr/>
          <a:lstStyle/>
          <a:p>
            <a:fld id="{9EE001D0-7561-CF42-8E17-D3A90E5E4B57}" type="slidenum">
              <a:rPr lang="en-TR" smtClean="0"/>
              <a:t>‹#›</a:t>
            </a:fld>
            <a:endParaRPr lang="en-TR"/>
          </a:p>
        </p:txBody>
      </p:sp>
    </p:spTree>
    <p:extLst>
      <p:ext uri="{BB962C8B-B14F-4D97-AF65-F5344CB8AC3E}">
        <p14:creationId xmlns:p14="http://schemas.microsoft.com/office/powerpoint/2010/main" val="33814019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22403-B4C2-914B-BFB3-7DE6F76F709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TR"/>
          </a:p>
        </p:txBody>
      </p:sp>
      <p:sp>
        <p:nvSpPr>
          <p:cNvPr id="3" name="Text Placeholder 2">
            <a:extLst>
              <a:ext uri="{FF2B5EF4-FFF2-40B4-BE49-F238E27FC236}">
                <a16:creationId xmlns:a16="http://schemas.microsoft.com/office/drawing/2014/main" id="{727E00EC-2524-ED43-B51D-A44F26B7D3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6E20B7-AE06-8845-BBC4-3C56939380E0}"/>
              </a:ext>
            </a:extLst>
          </p:cNvPr>
          <p:cNvSpPr>
            <a:spLocks noGrp="1"/>
          </p:cNvSpPr>
          <p:nvPr>
            <p:ph type="dt" sz="half" idx="10"/>
          </p:nvPr>
        </p:nvSpPr>
        <p:spPr/>
        <p:txBody>
          <a:bodyPr/>
          <a:lstStyle/>
          <a:p>
            <a:fld id="{79E3EA49-5846-FB4D-9C60-E0882E77EEFC}" type="datetimeFigureOut">
              <a:rPr lang="en-TR" smtClean="0"/>
              <a:t>10/09/2025</a:t>
            </a:fld>
            <a:endParaRPr lang="en-TR"/>
          </a:p>
        </p:txBody>
      </p:sp>
      <p:sp>
        <p:nvSpPr>
          <p:cNvPr id="5" name="Footer Placeholder 4">
            <a:extLst>
              <a:ext uri="{FF2B5EF4-FFF2-40B4-BE49-F238E27FC236}">
                <a16:creationId xmlns:a16="http://schemas.microsoft.com/office/drawing/2014/main" id="{1D167F8E-145A-C946-95D7-2FFE4E5708FD}"/>
              </a:ext>
            </a:extLst>
          </p:cNvPr>
          <p:cNvSpPr>
            <a:spLocks noGrp="1"/>
          </p:cNvSpPr>
          <p:nvPr>
            <p:ph type="ftr" sz="quarter" idx="11"/>
          </p:nvPr>
        </p:nvSpPr>
        <p:spPr/>
        <p:txBody>
          <a:bodyPr/>
          <a:lstStyle/>
          <a:p>
            <a:endParaRPr lang="en-TR"/>
          </a:p>
        </p:txBody>
      </p:sp>
      <p:sp>
        <p:nvSpPr>
          <p:cNvPr id="6" name="Slide Number Placeholder 5">
            <a:extLst>
              <a:ext uri="{FF2B5EF4-FFF2-40B4-BE49-F238E27FC236}">
                <a16:creationId xmlns:a16="http://schemas.microsoft.com/office/drawing/2014/main" id="{48A623A2-31C2-8544-9172-AC8B6801F793}"/>
              </a:ext>
            </a:extLst>
          </p:cNvPr>
          <p:cNvSpPr>
            <a:spLocks noGrp="1"/>
          </p:cNvSpPr>
          <p:nvPr>
            <p:ph type="sldNum" sz="quarter" idx="12"/>
          </p:nvPr>
        </p:nvSpPr>
        <p:spPr/>
        <p:txBody>
          <a:bodyPr/>
          <a:lstStyle/>
          <a:p>
            <a:fld id="{9EE001D0-7561-CF42-8E17-D3A90E5E4B57}" type="slidenum">
              <a:rPr lang="en-TR" smtClean="0"/>
              <a:t>‹#›</a:t>
            </a:fld>
            <a:endParaRPr lang="en-TR"/>
          </a:p>
        </p:txBody>
      </p:sp>
    </p:spTree>
    <p:extLst>
      <p:ext uri="{BB962C8B-B14F-4D97-AF65-F5344CB8AC3E}">
        <p14:creationId xmlns:p14="http://schemas.microsoft.com/office/powerpoint/2010/main" val="25047610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E369D-3F07-E44A-B4F6-016D90D74972}"/>
              </a:ext>
            </a:extLst>
          </p:cNvPr>
          <p:cNvSpPr>
            <a:spLocks noGrp="1"/>
          </p:cNvSpPr>
          <p:nvPr>
            <p:ph type="title"/>
          </p:nvPr>
        </p:nvSpPr>
        <p:spPr/>
        <p:txBody>
          <a:bodyPr/>
          <a:lstStyle/>
          <a:p>
            <a:r>
              <a:rPr lang="en-US"/>
              <a:t>Click to edit Master title style</a:t>
            </a:r>
            <a:endParaRPr lang="en-TR"/>
          </a:p>
        </p:txBody>
      </p:sp>
      <p:sp>
        <p:nvSpPr>
          <p:cNvPr id="3" name="Content Placeholder 2">
            <a:extLst>
              <a:ext uri="{FF2B5EF4-FFF2-40B4-BE49-F238E27FC236}">
                <a16:creationId xmlns:a16="http://schemas.microsoft.com/office/drawing/2014/main" id="{7F22EFC8-22D0-1A4D-9A36-D6E2A6C2EFC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Content Placeholder 3">
            <a:extLst>
              <a:ext uri="{FF2B5EF4-FFF2-40B4-BE49-F238E27FC236}">
                <a16:creationId xmlns:a16="http://schemas.microsoft.com/office/drawing/2014/main" id="{16A082BC-BA8E-884F-A257-5B6C466C5F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5" name="Date Placeholder 4">
            <a:extLst>
              <a:ext uri="{FF2B5EF4-FFF2-40B4-BE49-F238E27FC236}">
                <a16:creationId xmlns:a16="http://schemas.microsoft.com/office/drawing/2014/main" id="{6A755373-D289-E149-9889-AA6F53721400}"/>
              </a:ext>
            </a:extLst>
          </p:cNvPr>
          <p:cNvSpPr>
            <a:spLocks noGrp="1"/>
          </p:cNvSpPr>
          <p:nvPr>
            <p:ph type="dt" sz="half" idx="10"/>
          </p:nvPr>
        </p:nvSpPr>
        <p:spPr/>
        <p:txBody>
          <a:bodyPr/>
          <a:lstStyle/>
          <a:p>
            <a:fld id="{79E3EA49-5846-FB4D-9C60-E0882E77EEFC}" type="datetimeFigureOut">
              <a:rPr lang="en-TR" smtClean="0"/>
              <a:t>10/09/2025</a:t>
            </a:fld>
            <a:endParaRPr lang="en-TR"/>
          </a:p>
        </p:txBody>
      </p:sp>
      <p:sp>
        <p:nvSpPr>
          <p:cNvPr id="6" name="Footer Placeholder 5">
            <a:extLst>
              <a:ext uri="{FF2B5EF4-FFF2-40B4-BE49-F238E27FC236}">
                <a16:creationId xmlns:a16="http://schemas.microsoft.com/office/drawing/2014/main" id="{63316C6D-1B2E-AC41-B43B-9F76C0559D52}"/>
              </a:ext>
            </a:extLst>
          </p:cNvPr>
          <p:cNvSpPr>
            <a:spLocks noGrp="1"/>
          </p:cNvSpPr>
          <p:nvPr>
            <p:ph type="ftr" sz="quarter" idx="11"/>
          </p:nvPr>
        </p:nvSpPr>
        <p:spPr/>
        <p:txBody>
          <a:bodyPr/>
          <a:lstStyle/>
          <a:p>
            <a:endParaRPr lang="en-TR"/>
          </a:p>
        </p:txBody>
      </p:sp>
      <p:sp>
        <p:nvSpPr>
          <p:cNvPr id="7" name="Slide Number Placeholder 6">
            <a:extLst>
              <a:ext uri="{FF2B5EF4-FFF2-40B4-BE49-F238E27FC236}">
                <a16:creationId xmlns:a16="http://schemas.microsoft.com/office/drawing/2014/main" id="{27780ABF-0B79-0E4F-B121-664818E5C260}"/>
              </a:ext>
            </a:extLst>
          </p:cNvPr>
          <p:cNvSpPr>
            <a:spLocks noGrp="1"/>
          </p:cNvSpPr>
          <p:nvPr>
            <p:ph type="sldNum" sz="quarter" idx="12"/>
          </p:nvPr>
        </p:nvSpPr>
        <p:spPr/>
        <p:txBody>
          <a:bodyPr/>
          <a:lstStyle/>
          <a:p>
            <a:fld id="{9EE001D0-7561-CF42-8E17-D3A90E5E4B57}" type="slidenum">
              <a:rPr lang="en-TR" smtClean="0"/>
              <a:t>‹#›</a:t>
            </a:fld>
            <a:endParaRPr lang="en-TR"/>
          </a:p>
        </p:txBody>
      </p:sp>
    </p:spTree>
    <p:extLst>
      <p:ext uri="{BB962C8B-B14F-4D97-AF65-F5344CB8AC3E}">
        <p14:creationId xmlns:p14="http://schemas.microsoft.com/office/powerpoint/2010/main" val="28752844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3EBFA-CCC7-C84A-B9C2-97FD64CE7C1D}"/>
              </a:ext>
            </a:extLst>
          </p:cNvPr>
          <p:cNvSpPr>
            <a:spLocks noGrp="1"/>
          </p:cNvSpPr>
          <p:nvPr>
            <p:ph type="title"/>
          </p:nvPr>
        </p:nvSpPr>
        <p:spPr>
          <a:xfrm>
            <a:off x="839788" y="365125"/>
            <a:ext cx="10515600" cy="1325563"/>
          </a:xfrm>
        </p:spPr>
        <p:txBody>
          <a:bodyPr/>
          <a:lstStyle/>
          <a:p>
            <a:r>
              <a:rPr lang="en-US"/>
              <a:t>Click to edit Master title style</a:t>
            </a:r>
            <a:endParaRPr lang="en-TR"/>
          </a:p>
        </p:txBody>
      </p:sp>
      <p:sp>
        <p:nvSpPr>
          <p:cNvPr id="3" name="Text Placeholder 2">
            <a:extLst>
              <a:ext uri="{FF2B5EF4-FFF2-40B4-BE49-F238E27FC236}">
                <a16:creationId xmlns:a16="http://schemas.microsoft.com/office/drawing/2014/main" id="{01B5E082-5E7B-664D-BE5A-82F8270CC7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103828-4047-FA4C-BD0B-EB0B2D6A6A9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5" name="Text Placeholder 4">
            <a:extLst>
              <a:ext uri="{FF2B5EF4-FFF2-40B4-BE49-F238E27FC236}">
                <a16:creationId xmlns:a16="http://schemas.microsoft.com/office/drawing/2014/main" id="{C34B66E7-9279-7940-9FE5-E53C6DC81E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7EFEE84-19A2-5843-847E-06B954133B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7" name="Date Placeholder 6">
            <a:extLst>
              <a:ext uri="{FF2B5EF4-FFF2-40B4-BE49-F238E27FC236}">
                <a16:creationId xmlns:a16="http://schemas.microsoft.com/office/drawing/2014/main" id="{3D6C091E-0715-7742-B5E4-9B9A8A5A41C0}"/>
              </a:ext>
            </a:extLst>
          </p:cNvPr>
          <p:cNvSpPr>
            <a:spLocks noGrp="1"/>
          </p:cNvSpPr>
          <p:nvPr>
            <p:ph type="dt" sz="half" idx="10"/>
          </p:nvPr>
        </p:nvSpPr>
        <p:spPr/>
        <p:txBody>
          <a:bodyPr/>
          <a:lstStyle/>
          <a:p>
            <a:fld id="{79E3EA49-5846-FB4D-9C60-E0882E77EEFC}" type="datetimeFigureOut">
              <a:rPr lang="en-TR" smtClean="0"/>
              <a:t>10/09/2025</a:t>
            </a:fld>
            <a:endParaRPr lang="en-TR"/>
          </a:p>
        </p:txBody>
      </p:sp>
      <p:sp>
        <p:nvSpPr>
          <p:cNvPr id="8" name="Footer Placeholder 7">
            <a:extLst>
              <a:ext uri="{FF2B5EF4-FFF2-40B4-BE49-F238E27FC236}">
                <a16:creationId xmlns:a16="http://schemas.microsoft.com/office/drawing/2014/main" id="{E3092966-1A01-AE42-BFF1-5DA7562BDE72}"/>
              </a:ext>
            </a:extLst>
          </p:cNvPr>
          <p:cNvSpPr>
            <a:spLocks noGrp="1"/>
          </p:cNvSpPr>
          <p:nvPr>
            <p:ph type="ftr" sz="quarter" idx="11"/>
          </p:nvPr>
        </p:nvSpPr>
        <p:spPr/>
        <p:txBody>
          <a:bodyPr/>
          <a:lstStyle/>
          <a:p>
            <a:endParaRPr lang="en-TR"/>
          </a:p>
        </p:txBody>
      </p:sp>
      <p:sp>
        <p:nvSpPr>
          <p:cNvPr id="9" name="Slide Number Placeholder 8">
            <a:extLst>
              <a:ext uri="{FF2B5EF4-FFF2-40B4-BE49-F238E27FC236}">
                <a16:creationId xmlns:a16="http://schemas.microsoft.com/office/drawing/2014/main" id="{B168E12A-FB33-C64D-8430-76EE164F9B7B}"/>
              </a:ext>
            </a:extLst>
          </p:cNvPr>
          <p:cNvSpPr>
            <a:spLocks noGrp="1"/>
          </p:cNvSpPr>
          <p:nvPr>
            <p:ph type="sldNum" sz="quarter" idx="12"/>
          </p:nvPr>
        </p:nvSpPr>
        <p:spPr/>
        <p:txBody>
          <a:bodyPr/>
          <a:lstStyle/>
          <a:p>
            <a:fld id="{9EE001D0-7561-CF42-8E17-D3A90E5E4B57}" type="slidenum">
              <a:rPr lang="en-TR" smtClean="0"/>
              <a:t>‹#›</a:t>
            </a:fld>
            <a:endParaRPr lang="en-TR"/>
          </a:p>
        </p:txBody>
      </p:sp>
    </p:spTree>
    <p:extLst>
      <p:ext uri="{BB962C8B-B14F-4D97-AF65-F5344CB8AC3E}">
        <p14:creationId xmlns:p14="http://schemas.microsoft.com/office/powerpoint/2010/main" val="15885674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1D3B6-FFDC-5549-8C6C-F78437457982}"/>
              </a:ext>
            </a:extLst>
          </p:cNvPr>
          <p:cNvSpPr>
            <a:spLocks noGrp="1"/>
          </p:cNvSpPr>
          <p:nvPr>
            <p:ph type="title"/>
          </p:nvPr>
        </p:nvSpPr>
        <p:spPr/>
        <p:txBody>
          <a:bodyPr/>
          <a:lstStyle/>
          <a:p>
            <a:r>
              <a:rPr lang="en-US"/>
              <a:t>Click to edit Master title style</a:t>
            </a:r>
            <a:endParaRPr lang="en-TR"/>
          </a:p>
        </p:txBody>
      </p:sp>
      <p:sp>
        <p:nvSpPr>
          <p:cNvPr id="3" name="Date Placeholder 2">
            <a:extLst>
              <a:ext uri="{FF2B5EF4-FFF2-40B4-BE49-F238E27FC236}">
                <a16:creationId xmlns:a16="http://schemas.microsoft.com/office/drawing/2014/main" id="{DFE905EA-5FF6-F346-B641-3427FB96931B}"/>
              </a:ext>
            </a:extLst>
          </p:cNvPr>
          <p:cNvSpPr>
            <a:spLocks noGrp="1"/>
          </p:cNvSpPr>
          <p:nvPr>
            <p:ph type="dt" sz="half" idx="10"/>
          </p:nvPr>
        </p:nvSpPr>
        <p:spPr/>
        <p:txBody>
          <a:bodyPr/>
          <a:lstStyle/>
          <a:p>
            <a:fld id="{79E3EA49-5846-FB4D-9C60-E0882E77EEFC}" type="datetimeFigureOut">
              <a:rPr lang="en-TR" smtClean="0"/>
              <a:t>10/09/2025</a:t>
            </a:fld>
            <a:endParaRPr lang="en-TR"/>
          </a:p>
        </p:txBody>
      </p:sp>
      <p:sp>
        <p:nvSpPr>
          <p:cNvPr id="4" name="Footer Placeholder 3">
            <a:extLst>
              <a:ext uri="{FF2B5EF4-FFF2-40B4-BE49-F238E27FC236}">
                <a16:creationId xmlns:a16="http://schemas.microsoft.com/office/drawing/2014/main" id="{A0CB3F73-429B-7541-8B17-3334FC4FE795}"/>
              </a:ext>
            </a:extLst>
          </p:cNvPr>
          <p:cNvSpPr>
            <a:spLocks noGrp="1"/>
          </p:cNvSpPr>
          <p:nvPr>
            <p:ph type="ftr" sz="quarter" idx="11"/>
          </p:nvPr>
        </p:nvSpPr>
        <p:spPr/>
        <p:txBody>
          <a:bodyPr/>
          <a:lstStyle/>
          <a:p>
            <a:endParaRPr lang="en-TR"/>
          </a:p>
        </p:txBody>
      </p:sp>
      <p:sp>
        <p:nvSpPr>
          <p:cNvPr id="5" name="Slide Number Placeholder 4">
            <a:extLst>
              <a:ext uri="{FF2B5EF4-FFF2-40B4-BE49-F238E27FC236}">
                <a16:creationId xmlns:a16="http://schemas.microsoft.com/office/drawing/2014/main" id="{AAED9717-797E-0E43-AFBB-AFF3FAC1FC2F}"/>
              </a:ext>
            </a:extLst>
          </p:cNvPr>
          <p:cNvSpPr>
            <a:spLocks noGrp="1"/>
          </p:cNvSpPr>
          <p:nvPr>
            <p:ph type="sldNum" sz="quarter" idx="12"/>
          </p:nvPr>
        </p:nvSpPr>
        <p:spPr/>
        <p:txBody>
          <a:bodyPr/>
          <a:lstStyle/>
          <a:p>
            <a:fld id="{9EE001D0-7561-CF42-8E17-D3A90E5E4B57}" type="slidenum">
              <a:rPr lang="en-TR" smtClean="0"/>
              <a:t>‹#›</a:t>
            </a:fld>
            <a:endParaRPr lang="en-TR"/>
          </a:p>
        </p:txBody>
      </p:sp>
    </p:spTree>
    <p:extLst>
      <p:ext uri="{BB962C8B-B14F-4D97-AF65-F5344CB8AC3E}">
        <p14:creationId xmlns:p14="http://schemas.microsoft.com/office/powerpoint/2010/main" val="15586456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ECBF14-97EA-F549-BDBE-F9F56C5074F2}"/>
              </a:ext>
            </a:extLst>
          </p:cNvPr>
          <p:cNvSpPr>
            <a:spLocks noGrp="1"/>
          </p:cNvSpPr>
          <p:nvPr>
            <p:ph type="dt" sz="half" idx="10"/>
          </p:nvPr>
        </p:nvSpPr>
        <p:spPr/>
        <p:txBody>
          <a:bodyPr/>
          <a:lstStyle/>
          <a:p>
            <a:fld id="{79E3EA49-5846-FB4D-9C60-E0882E77EEFC}" type="datetimeFigureOut">
              <a:rPr lang="en-TR" smtClean="0"/>
              <a:t>10/09/2025</a:t>
            </a:fld>
            <a:endParaRPr lang="en-TR"/>
          </a:p>
        </p:txBody>
      </p:sp>
      <p:sp>
        <p:nvSpPr>
          <p:cNvPr id="3" name="Footer Placeholder 2">
            <a:extLst>
              <a:ext uri="{FF2B5EF4-FFF2-40B4-BE49-F238E27FC236}">
                <a16:creationId xmlns:a16="http://schemas.microsoft.com/office/drawing/2014/main" id="{93875090-9E86-0A4D-A0C9-CF190A932136}"/>
              </a:ext>
            </a:extLst>
          </p:cNvPr>
          <p:cNvSpPr>
            <a:spLocks noGrp="1"/>
          </p:cNvSpPr>
          <p:nvPr>
            <p:ph type="ftr" sz="quarter" idx="11"/>
          </p:nvPr>
        </p:nvSpPr>
        <p:spPr/>
        <p:txBody>
          <a:bodyPr/>
          <a:lstStyle/>
          <a:p>
            <a:endParaRPr lang="en-TR"/>
          </a:p>
        </p:txBody>
      </p:sp>
      <p:sp>
        <p:nvSpPr>
          <p:cNvPr id="4" name="Slide Number Placeholder 3">
            <a:extLst>
              <a:ext uri="{FF2B5EF4-FFF2-40B4-BE49-F238E27FC236}">
                <a16:creationId xmlns:a16="http://schemas.microsoft.com/office/drawing/2014/main" id="{1BE1BB49-FFF0-A941-9A2C-18816F53B5EC}"/>
              </a:ext>
            </a:extLst>
          </p:cNvPr>
          <p:cNvSpPr>
            <a:spLocks noGrp="1"/>
          </p:cNvSpPr>
          <p:nvPr>
            <p:ph type="sldNum" sz="quarter" idx="12"/>
          </p:nvPr>
        </p:nvSpPr>
        <p:spPr/>
        <p:txBody>
          <a:bodyPr/>
          <a:lstStyle/>
          <a:p>
            <a:fld id="{9EE001D0-7561-CF42-8E17-D3A90E5E4B57}" type="slidenum">
              <a:rPr lang="en-TR" smtClean="0"/>
              <a:t>‹#›</a:t>
            </a:fld>
            <a:endParaRPr lang="en-TR"/>
          </a:p>
        </p:txBody>
      </p:sp>
    </p:spTree>
    <p:extLst>
      <p:ext uri="{BB962C8B-B14F-4D97-AF65-F5344CB8AC3E}">
        <p14:creationId xmlns:p14="http://schemas.microsoft.com/office/powerpoint/2010/main" val="147573291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4B940-F970-B043-B5DC-783B1674E1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TR"/>
          </a:p>
        </p:txBody>
      </p:sp>
      <p:sp>
        <p:nvSpPr>
          <p:cNvPr id="3" name="Content Placeholder 2">
            <a:extLst>
              <a:ext uri="{FF2B5EF4-FFF2-40B4-BE49-F238E27FC236}">
                <a16:creationId xmlns:a16="http://schemas.microsoft.com/office/drawing/2014/main" id="{7540A2BC-3AFF-D645-894F-49944B0A02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Text Placeholder 3">
            <a:extLst>
              <a:ext uri="{FF2B5EF4-FFF2-40B4-BE49-F238E27FC236}">
                <a16:creationId xmlns:a16="http://schemas.microsoft.com/office/drawing/2014/main" id="{8C96FE40-1005-734C-8567-C439694D89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6FC199-A303-C741-B038-E12AFB411547}"/>
              </a:ext>
            </a:extLst>
          </p:cNvPr>
          <p:cNvSpPr>
            <a:spLocks noGrp="1"/>
          </p:cNvSpPr>
          <p:nvPr>
            <p:ph type="dt" sz="half" idx="10"/>
          </p:nvPr>
        </p:nvSpPr>
        <p:spPr/>
        <p:txBody>
          <a:bodyPr/>
          <a:lstStyle/>
          <a:p>
            <a:fld id="{79E3EA49-5846-FB4D-9C60-E0882E77EEFC}" type="datetimeFigureOut">
              <a:rPr lang="en-TR" smtClean="0"/>
              <a:t>10/09/2025</a:t>
            </a:fld>
            <a:endParaRPr lang="en-TR"/>
          </a:p>
        </p:txBody>
      </p:sp>
      <p:sp>
        <p:nvSpPr>
          <p:cNvPr id="6" name="Footer Placeholder 5">
            <a:extLst>
              <a:ext uri="{FF2B5EF4-FFF2-40B4-BE49-F238E27FC236}">
                <a16:creationId xmlns:a16="http://schemas.microsoft.com/office/drawing/2014/main" id="{91A9D25F-F635-EF42-A58A-32B4E66E46C3}"/>
              </a:ext>
            </a:extLst>
          </p:cNvPr>
          <p:cNvSpPr>
            <a:spLocks noGrp="1"/>
          </p:cNvSpPr>
          <p:nvPr>
            <p:ph type="ftr" sz="quarter" idx="11"/>
          </p:nvPr>
        </p:nvSpPr>
        <p:spPr/>
        <p:txBody>
          <a:bodyPr/>
          <a:lstStyle/>
          <a:p>
            <a:endParaRPr lang="en-TR"/>
          </a:p>
        </p:txBody>
      </p:sp>
      <p:sp>
        <p:nvSpPr>
          <p:cNvPr id="7" name="Slide Number Placeholder 6">
            <a:extLst>
              <a:ext uri="{FF2B5EF4-FFF2-40B4-BE49-F238E27FC236}">
                <a16:creationId xmlns:a16="http://schemas.microsoft.com/office/drawing/2014/main" id="{8E886ABC-6384-8C4B-8CC6-D22A65BE0EFD}"/>
              </a:ext>
            </a:extLst>
          </p:cNvPr>
          <p:cNvSpPr>
            <a:spLocks noGrp="1"/>
          </p:cNvSpPr>
          <p:nvPr>
            <p:ph type="sldNum" sz="quarter" idx="12"/>
          </p:nvPr>
        </p:nvSpPr>
        <p:spPr/>
        <p:txBody>
          <a:bodyPr/>
          <a:lstStyle/>
          <a:p>
            <a:fld id="{9EE001D0-7561-CF42-8E17-D3A90E5E4B57}" type="slidenum">
              <a:rPr lang="en-TR" smtClean="0"/>
              <a:t>‹#›</a:t>
            </a:fld>
            <a:endParaRPr lang="en-TR"/>
          </a:p>
        </p:txBody>
      </p:sp>
    </p:spTree>
    <p:extLst>
      <p:ext uri="{BB962C8B-B14F-4D97-AF65-F5344CB8AC3E}">
        <p14:creationId xmlns:p14="http://schemas.microsoft.com/office/powerpoint/2010/main" val="8799280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53609-6D0B-EF4F-989A-8DEB84309A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TR"/>
          </a:p>
        </p:txBody>
      </p:sp>
      <p:sp>
        <p:nvSpPr>
          <p:cNvPr id="3" name="Picture Placeholder 2">
            <a:extLst>
              <a:ext uri="{FF2B5EF4-FFF2-40B4-BE49-F238E27FC236}">
                <a16:creationId xmlns:a16="http://schemas.microsoft.com/office/drawing/2014/main" id="{796EB2BE-18CA-FC4E-9554-8CA44D8B55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TR"/>
          </a:p>
        </p:txBody>
      </p:sp>
      <p:sp>
        <p:nvSpPr>
          <p:cNvPr id="4" name="Text Placeholder 3">
            <a:extLst>
              <a:ext uri="{FF2B5EF4-FFF2-40B4-BE49-F238E27FC236}">
                <a16:creationId xmlns:a16="http://schemas.microsoft.com/office/drawing/2014/main" id="{F7F973C5-FFAA-EA41-B69A-384FDDE764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F5381D-FCE3-7446-94F1-AB807F9D2062}"/>
              </a:ext>
            </a:extLst>
          </p:cNvPr>
          <p:cNvSpPr>
            <a:spLocks noGrp="1"/>
          </p:cNvSpPr>
          <p:nvPr>
            <p:ph type="dt" sz="half" idx="10"/>
          </p:nvPr>
        </p:nvSpPr>
        <p:spPr/>
        <p:txBody>
          <a:bodyPr/>
          <a:lstStyle/>
          <a:p>
            <a:fld id="{79E3EA49-5846-FB4D-9C60-E0882E77EEFC}" type="datetimeFigureOut">
              <a:rPr lang="en-TR" smtClean="0"/>
              <a:t>10/09/2025</a:t>
            </a:fld>
            <a:endParaRPr lang="en-TR"/>
          </a:p>
        </p:txBody>
      </p:sp>
      <p:sp>
        <p:nvSpPr>
          <p:cNvPr id="6" name="Footer Placeholder 5">
            <a:extLst>
              <a:ext uri="{FF2B5EF4-FFF2-40B4-BE49-F238E27FC236}">
                <a16:creationId xmlns:a16="http://schemas.microsoft.com/office/drawing/2014/main" id="{5524A14E-D6DA-804D-87B0-8BBBB3A62A5D}"/>
              </a:ext>
            </a:extLst>
          </p:cNvPr>
          <p:cNvSpPr>
            <a:spLocks noGrp="1"/>
          </p:cNvSpPr>
          <p:nvPr>
            <p:ph type="ftr" sz="quarter" idx="11"/>
          </p:nvPr>
        </p:nvSpPr>
        <p:spPr/>
        <p:txBody>
          <a:bodyPr/>
          <a:lstStyle/>
          <a:p>
            <a:endParaRPr lang="en-TR"/>
          </a:p>
        </p:txBody>
      </p:sp>
      <p:sp>
        <p:nvSpPr>
          <p:cNvPr id="7" name="Slide Number Placeholder 6">
            <a:extLst>
              <a:ext uri="{FF2B5EF4-FFF2-40B4-BE49-F238E27FC236}">
                <a16:creationId xmlns:a16="http://schemas.microsoft.com/office/drawing/2014/main" id="{EBD95237-63A8-EC4C-8D63-31638BAFE28C}"/>
              </a:ext>
            </a:extLst>
          </p:cNvPr>
          <p:cNvSpPr>
            <a:spLocks noGrp="1"/>
          </p:cNvSpPr>
          <p:nvPr>
            <p:ph type="sldNum" sz="quarter" idx="12"/>
          </p:nvPr>
        </p:nvSpPr>
        <p:spPr/>
        <p:txBody>
          <a:bodyPr/>
          <a:lstStyle/>
          <a:p>
            <a:fld id="{9EE001D0-7561-CF42-8E17-D3A90E5E4B57}" type="slidenum">
              <a:rPr lang="en-TR" smtClean="0"/>
              <a:t>‹#›</a:t>
            </a:fld>
            <a:endParaRPr lang="en-TR"/>
          </a:p>
        </p:txBody>
      </p:sp>
    </p:spTree>
    <p:extLst>
      <p:ext uri="{BB962C8B-B14F-4D97-AF65-F5344CB8AC3E}">
        <p14:creationId xmlns:p14="http://schemas.microsoft.com/office/powerpoint/2010/main" val="32189992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1EAE7-EF9B-EC48-8EB2-DA1955ABCFE6}"/>
              </a:ext>
            </a:extLst>
          </p:cNvPr>
          <p:cNvSpPr>
            <a:spLocks noGrp="1"/>
          </p:cNvSpPr>
          <p:nvPr>
            <p:ph type="title"/>
          </p:nvPr>
        </p:nvSpPr>
        <p:spPr/>
        <p:txBody>
          <a:bodyPr/>
          <a:lstStyle/>
          <a:p>
            <a:r>
              <a:rPr lang="en-US"/>
              <a:t>Click to edit Master title style</a:t>
            </a:r>
            <a:endParaRPr lang="en-TR"/>
          </a:p>
        </p:txBody>
      </p:sp>
      <p:sp>
        <p:nvSpPr>
          <p:cNvPr id="3" name="Vertical Text Placeholder 2">
            <a:extLst>
              <a:ext uri="{FF2B5EF4-FFF2-40B4-BE49-F238E27FC236}">
                <a16:creationId xmlns:a16="http://schemas.microsoft.com/office/drawing/2014/main" id="{AD0E88F2-B49D-E244-B032-1EBA1CE78C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Date Placeholder 3">
            <a:extLst>
              <a:ext uri="{FF2B5EF4-FFF2-40B4-BE49-F238E27FC236}">
                <a16:creationId xmlns:a16="http://schemas.microsoft.com/office/drawing/2014/main" id="{731E877C-8708-A740-89C9-C2E8CCCDDDAD}"/>
              </a:ext>
            </a:extLst>
          </p:cNvPr>
          <p:cNvSpPr>
            <a:spLocks noGrp="1"/>
          </p:cNvSpPr>
          <p:nvPr>
            <p:ph type="dt" sz="half" idx="10"/>
          </p:nvPr>
        </p:nvSpPr>
        <p:spPr/>
        <p:txBody>
          <a:bodyPr/>
          <a:lstStyle/>
          <a:p>
            <a:fld id="{79E3EA49-5846-FB4D-9C60-E0882E77EEFC}" type="datetimeFigureOut">
              <a:rPr lang="en-TR" smtClean="0"/>
              <a:t>10/09/2025</a:t>
            </a:fld>
            <a:endParaRPr lang="en-TR"/>
          </a:p>
        </p:txBody>
      </p:sp>
      <p:sp>
        <p:nvSpPr>
          <p:cNvPr id="5" name="Footer Placeholder 4">
            <a:extLst>
              <a:ext uri="{FF2B5EF4-FFF2-40B4-BE49-F238E27FC236}">
                <a16:creationId xmlns:a16="http://schemas.microsoft.com/office/drawing/2014/main" id="{C536C774-BF01-884B-B191-479CED185AF3}"/>
              </a:ext>
            </a:extLst>
          </p:cNvPr>
          <p:cNvSpPr>
            <a:spLocks noGrp="1"/>
          </p:cNvSpPr>
          <p:nvPr>
            <p:ph type="ftr" sz="quarter" idx="11"/>
          </p:nvPr>
        </p:nvSpPr>
        <p:spPr/>
        <p:txBody>
          <a:bodyPr/>
          <a:lstStyle/>
          <a:p>
            <a:endParaRPr lang="en-TR"/>
          </a:p>
        </p:txBody>
      </p:sp>
      <p:sp>
        <p:nvSpPr>
          <p:cNvPr id="6" name="Slide Number Placeholder 5">
            <a:extLst>
              <a:ext uri="{FF2B5EF4-FFF2-40B4-BE49-F238E27FC236}">
                <a16:creationId xmlns:a16="http://schemas.microsoft.com/office/drawing/2014/main" id="{13D91B9A-096E-7248-930A-9B47C8A49633}"/>
              </a:ext>
            </a:extLst>
          </p:cNvPr>
          <p:cNvSpPr>
            <a:spLocks noGrp="1"/>
          </p:cNvSpPr>
          <p:nvPr>
            <p:ph type="sldNum" sz="quarter" idx="12"/>
          </p:nvPr>
        </p:nvSpPr>
        <p:spPr/>
        <p:txBody>
          <a:bodyPr/>
          <a:lstStyle/>
          <a:p>
            <a:fld id="{9EE001D0-7561-CF42-8E17-D3A90E5E4B57}" type="slidenum">
              <a:rPr lang="en-TR" smtClean="0"/>
              <a:t>‹#›</a:t>
            </a:fld>
            <a:endParaRPr lang="en-TR"/>
          </a:p>
        </p:txBody>
      </p:sp>
    </p:spTree>
    <p:extLst>
      <p:ext uri="{BB962C8B-B14F-4D97-AF65-F5344CB8AC3E}">
        <p14:creationId xmlns:p14="http://schemas.microsoft.com/office/powerpoint/2010/main" val="10136676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7879C2-F7AC-BC42-9EF6-5003782E244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TR"/>
          </a:p>
        </p:txBody>
      </p:sp>
      <p:sp>
        <p:nvSpPr>
          <p:cNvPr id="3" name="Vertical Text Placeholder 2">
            <a:extLst>
              <a:ext uri="{FF2B5EF4-FFF2-40B4-BE49-F238E27FC236}">
                <a16:creationId xmlns:a16="http://schemas.microsoft.com/office/drawing/2014/main" id="{9C395C3E-D83E-A641-B1B8-B4266C295C3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Date Placeholder 3">
            <a:extLst>
              <a:ext uri="{FF2B5EF4-FFF2-40B4-BE49-F238E27FC236}">
                <a16:creationId xmlns:a16="http://schemas.microsoft.com/office/drawing/2014/main" id="{78AF7AE8-DE96-6341-B5A5-BB441C5A79D3}"/>
              </a:ext>
            </a:extLst>
          </p:cNvPr>
          <p:cNvSpPr>
            <a:spLocks noGrp="1"/>
          </p:cNvSpPr>
          <p:nvPr>
            <p:ph type="dt" sz="half" idx="10"/>
          </p:nvPr>
        </p:nvSpPr>
        <p:spPr/>
        <p:txBody>
          <a:bodyPr/>
          <a:lstStyle/>
          <a:p>
            <a:fld id="{79E3EA49-5846-FB4D-9C60-E0882E77EEFC}" type="datetimeFigureOut">
              <a:rPr lang="en-TR" smtClean="0"/>
              <a:t>10/09/2025</a:t>
            </a:fld>
            <a:endParaRPr lang="en-TR"/>
          </a:p>
        </p:txBody>
      </p:sp>
      <p:sp>
        <p:nvSpPr>
          <p:cNvPr id="5" name="Footer Placeholder 4">
            <a:extLst>
              <a:ext uri="{FF2B5EF4-FFF2-40B4-BE49-F238E27FC236}">
                <a16:creationId xmlns:a16="http://schemas.microsoft.com/office/drawing/2014/main" id="{D3E73C73-6B5F-1D4A-AEF4-0A32E00C3A37}"/>
              </a:ext>
            </a:extLst>
          </p:cNvPr>
          <p:cNvSpPr>
            <a:spLocks noGrp="1"/>
          </p:cNvSpPr>
          <p:nvPr>
            <p:ph type="ftr" sz="quarter" idx="11"/>
          </p:nvPr>
        </p:nvSpPr>
        <p:spPr/>
        <p:txBody>
          <a:bodyPr/>
          <a:lstStyle/>
          <a:p>
            <a:endParaRPr lang="en-TR"/>
          </a:p>
        </p:txBody>
      </p:sp>
      <p:sp>
        <p:nvSpPr>
          <p:cNvPr id="6" name="Slide Number Placeholder 5">
            <a:extLst>
              <a:ext uri="{FF2B5EF4-FFF2-40B4-BE49-F238E27FC236}">
                <a16:creationId xmlns:a16="http://schemas.microsoft.com/office/drawing/2014/main" id="{029DC1AF-4A57-D94D-923C-9DCC7CCEB6C1}"/>
              </a:ext>
            </a:extLst>
          </p:cNvPr>
          <p:cNvSpPr>
            <a:spLocks noGrp="1"/>
          </p:cNvSpPr>
          <p:nvPr>
            <p:ph type="sldNum" sz="quarter" idx="12"/>
          </p:nvPr>
        </p:nvSpPr>
        <p:spPr/>
        <p:txBody>
          <a:bodyPr/>
          <a:lstStyle/>
          <a:p>
            <a:fld id="{9EE001D0-7561-CF42-8E17-D3A90E5E4B57}" type="slidenum">
              <a:rPr lang="en-TR" smtClean="0"/>
              <a:t>‹#›</a:t>
            </a:fld>
            <a:endParaRPr lang="en-TR"/>
          </a:p>
        </p:txBody>
      </p:sp>
    </p:spTree>
    <p:extLst>
      <p:ext uri="{BB962C8B-B14F-4D97-AF65-F5344CB8AC3E}">
        <p14:creationId xmlns:p14="http://schemas.microsoft.com/office/powerpoint/2010/main" val="830760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Headline, Bullet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60780495"/>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Headline, Subhead, Bullet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7883458"/>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Headline, Subhead, Bulletpoints, Bi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9071588"/>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Headline, Subhead, Bulletpoints, großes Bild ">
    <p:spTree>
      <p:nvGrpSpPr>
        <p:cNvPr id="1" name=""/>
        <p:cNvGrpSpPr/>
        <p:nvPr/>
      </p:nvGrpSpPr>
      <p:grpSpPr>
        <a:xfrm>
          <a:off x="0" y="0"/>
          <a:ext cx="0" cy="0"/>
          <a:chOff x="0" y="0"/>
          <a:chExt cx="0" cy="0"/>
        </a:xfrm>
      </p:grpSpPr>
    </p:spTree>
    <p:extLst>
      <p:ext uri="{BB962C8B-B14F-4D97-AF65-F5344CB8AC3E}">
        <p14:creationId xmlns:p14="http://schemas.microsoft.com/office/powerpoint/2010/main" val="521926775"/>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Headline, 2 Spalten, Subheadline, Bullet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8105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eadline, 2 Spalten, Bulletpoi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500323139"/>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usszeil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453227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jpeg"/><Relationship Id="rId5" Type="http://schemas.openxmlformats.org/officeDocument/2006/relationships/slideLayout" Target="../slideLayouts/slideLayout5.xml"/><Relationship Id="rId15" Type="http://schemas.openxmlformats.org/officeDocument/2006/relationships/image" Target="../media/image6.png"/><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 Id="rId14" Type="http://schemas.openxmlformats.org/officeDocument/2006/relationships/image" Target="../media/image5.sv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11.xml"/><Relationship Id="rId7" Type="http://schemas.openxmlformats.org/officeDocument/2006/relationships/image" Target="../media/image1.png"/><Relationship Id="rId12" Type="http://schemas.openxmlformats.org/officeDocument/2006/relationships/image" Target="../media/image6.pn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theme" Target="../theme/theme2.xml"/><Relationship Id="rId11" Type="http://schemas.openxmlformats.org/officeDocument/2006/relationships/image" Target="../media/image5.svg"/><Relationship Id="rId5" Type="http://schemas.openxmlformats.org/officeDocument/2006/relationships/slideLayout" Target="../slideLayouts/slideLayout13.xml"/><Relationship Id="rId10" Type="http://schemas.openxmlformats.org/officeDocument/2006/relationships/image" Target="../media/image4.png"/><Relationship Id="rId4" Type="http://schemas.openxmlformats.org/officeDocument/2006/relationships/slideLayout" Target="../slideLayouts/slideLayout12.xml"/><Relationship Id="rId9"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slideLayout" Target="../slideLayouts/slideLayout16.xml"/><Relationship Id="rId7" Type="http://schemas.openxmlformats.org/officeDocument/2006/relationships/image" Target="../media/image4.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theme" Target="../theme/theme3.xml"/><Relationship Id="rId10" Type="http://schemas.openxmlformats.org/officeDocument/2006/relationships/image" Target="../media/image2.jpeg"/><Relationship Id="rId4" Type="http://schemas.openxmlformats.org/officeDocument/2006/relationships/slideLayout" Target="../slideLayouts/slideLayout17.xml"/><Relationship Id="rId9"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13" Type="http://schemas.openxmlformats.org/officeDocument/2006/relationships/image" Target="../media/image2.jpe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image" Target="../media/image1.png"/><Relationship Id="rId17" Type="http://schemas.openxmlformats.org/officeDocument/2006/relationships/image" Target="../media/image10.emf"/><Relationship Id="rId2" Type="http://schemas.openxmlformats.org/officeDocument/2006/relationships/slideLayout" Target="../slideLayouts/slideLayout19.xml"/><Relationship Id="rId16" Type="http://schemas.openxmlformats.org/officeDocument/2006/relationships/image" Target="../media/image9.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image" Target="../media/image5.svg"/><Relationship Id="rId5" Type="http://schemas.openxmlformats.org/officeDocument/2006/relationships/slideLayout" Target="../slideLayouts/slideLayout22.xml"/><Relationship Id="rId15" Type="http://schemas.openxmlformats.org/officeDocument/2006/relationships/image" Target="../media/image8.png"/><Relationship Id="rId10" Type="http://schemas.openxmlformats.org/officeDocument/2006/relationships/image" Target="../media/image4.png"/><Relationship Id="rId4" Type="http://schemas.openxmlformats.org/officeDocument/2006/relationships/slideLayout" Target="../slideLayouts/slideLayout21.xml"/><Relationship Id="rId9" Type="http://schemas.openxmlformats.org/officeDocument/2006/relationships/image" Target="../media/image3.png"/><Relationship Id="rId14" Type="http://schemas.openxmlformats.org/officeDocument/2006/relationships/image" Target="../media/image7.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1.png"/><Relationship Id="rId18" Type="http://schemas.openxmlformats.org/officeDocument/2006/relationships/image" Target="../media/image10.emf"/><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image" Target="../media/image5.svg"/><Relationship Id="rId17" Type="http://schemas.openxmlformats.org/officeDocument/2006/relationships/image" Target="../media/image9.png"/><Relationship Id="rId2" Type="http://schemas.openxmlformats.org/officeDocument/2006/relationships/slideLayout" Target="../slideLayouts/slideLayout26.xml"/><Relationship Id="rId16" Type="http://schemas.openxmlformats.org/officeDocument/2006/relationships/image" Target="../media/image8.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image" Target="../media/image4.png"/><Relationship Id="rId5" Type="http://schemas.openxmlformats.org/officeDocument/2006/relationships/slideLayout" Target="../slideLayouts/slideLayout29.xml"/><Relationship Id="rId15" Type="http://schemas.openxmlformats.org/officeDocument/2006/relationships/image" Target="../media/image7.jpg"/><Relationship Id="rId10" Type="http://schemas.openxmlformats.org/officeDocument/2006/relationships/image" Target="../media/image3.png"/><Relationship Id="rId4" Type="http://schemas.openxmlformats.org/officeDocument/2006/relationships/slideLayout" Target="../slideLayouts/slideLayout28.xml"/><Relationship Id="rId9" Type="http://schemas.openxmlformats.org/officeDocument/2006/relationships/theme" Target="../theme/theme5.xml"/><Relationship Id="rId14" Type="http://schemas.openxmlformats.org/officeDocument/2006/relationships/image" Target="../media/image2.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6.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13" Type="http://schemas.openxmlformats.org/officeDocument/2006/relationships/image" Target="../media/image4.png"/><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image" Target="../media/image3.png"/><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image" Target="../media/image1.png"/><Relationship Id="rId5" Type="http://schemas.openxmlformats.org/officeDocument/2006/relationships/slideLayout" Target="../slideLayouts/slideLayout48.xml"/><Relationship Id="rId15" Type="http://schemas.openxmlformats.org/officeDocument/2006/relationships/image" Target="../media/image6.png"/><Relationship Id="rId10" Type="http://schemas.openxmlformats.org/officeDocument/2006/relationships/image" Target="../media/image12.png"/><Relationship Id="rId4" Type="http://schemas.openxmlformats.org/officeDocument/2006/relationships/slideLayout" Target="../slideLayouts/slideLayout47.xml"/><Relationship Id="rId9" Type="http://schemas.openxmlformats.org/officeDocument/2006/relationships/image" Target="../media/image11.jpeg"/><Relationship Id="rId14" Type="http://schemas.openxmlformats.org/officeDocument/2006/relationships/image" Target="../media/image5.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chteck 1"/>
          <p:cNvSpPr/>
          <p:nvPr userDrawn="1"/>
        </p:nvSpPr>
        <p:spPr bwMode="auto">
          <a:xfrm>
            <a:off x="0" y="1"/>
            <a:ext cx="12192000" cy="5961062"/>
          </a:xfrm>
          <a:prstGeom prst="rect">
            <a:avLst/>
          </a:prstGeom>
          <a:solidFill>
            <a:srgbClr val="0033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sp>
        <p:nvSpPr>
          <p:cNvPr id="12" name="Rechteck 11"/>
          <p:cNvSpPr/>
          <p:nvPr userDrawn="1"/>
        </p:nvSpPr>
        <p:spPr bwMode="auto">
          <a:xfrm flipV="1">
            <a:off x="0" y="5947253"/>
            <a:ext cx="12192000" cy="68314"/>
          </a:xfrm>
          <a:prstGeom prst="rect">
            <a:avLst/>
          </a:prstGeom>
          <a:solidFill>
            <a:srgbClr val="FFCC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sp>
        <p:nvSpPr>
          <p:cNvPr id="5" name="Rechteck 4"/>
          <p:cNvSpPr/>
          <p:nvPr userDrawn="1"/>
        </p:nvSpPr>
        <p:spPr bwMode="auto">
          <a:xfrm>
            <a:off x="274904" y="189670"/>
            <a:ext cx="11644941" cy="100836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pic>
        <p:nvPicPr>
          <p:cNvPr id="14" name="Grafik 31">
            <a:extLst>
              <a:ext uri="{FF2B5EF4-FFF2-40B4-BE49-F238E27FC236}">
                <a16:creationId xmlns:a16="http://schemas.microsoft.com/office/drawing/2014/main" id="{DA01B205-8818-4A03-98FF-149C4A6D105D}"/>
              </a:ext>
            </a:extLst>
          </p:cNvPr>
          <p:cNvPicPr/>
          <p:nvPr userDrawn="1"/>
        </p:nvPicPr>
        <p:blipFill>
          <a:blip r:embed="rId10" cstate="print">
            <a:extLst>
              <a:ext uri="{28A0092B-C50C-407E-A947-70E740481C1C}">
                <a14:useLocalDpi xmlns:a14="http://schemas.microsoft.com/office/drawing/2010/main" val="0"/>
              </a:ext>
            </a:extLst>
          </a:blip>
          <a:stretch>
            <a:fillRect/>
          </a:stretch>
        </p:blipFill>
        <p:spPr>
          <a:xfrm>
            <a:off x="1491780" y="354949"/>
            <a:ext cx="1173781" cy="659690"/>
          </a:xfrm>
          <a:prstGeom prst="rect">
            <a:avLst/>
          </a:prstGeom>
        </p:spPr>
      </p:pic>
      <p:pic>
        <p:nvPicPr>
          <p:cNvPr id="10" name="Bild 22">
            <a:extLst>
              <a:ext uri="{FF2B5EF4-FFF2-40B4-BE49-F238E27FC236}">
                <a16:creationId xmlns:a16="http://schemas.microsoft.com/office/drawing/2014/main" id="{5D532F84-F7B4-4DEE-A298-4B6C6C1FAFE5}"/>
              </a:ext>
            </a:extLst>
          </p:cNvPr>
          <p:cNvPicPr preferRelativeResize="0">
            <a:picLocks/>
          </p:cNvPicPr>
          <p:nvPr userDrawn="1"/>
        </p:nvPicPr>
        <p:blipFill>
          <a:blip r:embed="rId11" cstate="print">
            <a:extLst>
              <a:ext uri="{28A0092B-C50C-407E-A947-70E740481C1C}">
                <a14:useLocalDpi xmlns:a14="http://schemas.microsoft.com/office/drawing/2010/main" val="0"/>
              </a:ext>
            </a:extLst>
          </a:blip>
          <a:stretch/>
        </p:blipFill>
        <p:spPr>
          <a:xfrm>
            <a:off x="556918" y="272141"/>
            <a:ext cx="809602" cy="820278"/>
          </a:xfrm>
          <a:prstGeom prst="rect">
            <a:avLst/>
          </a:prstGeom>
        </p:spPr>
      </p:pic>
      <p:pic>
        <p:nvPicPr>
          <p:cNvPr id="3" name="Grafik 21">
            <a:extLst>
              <a:ext uri="{FF2B5EF4-FFF2-40B4-BE49-F238E27FC236}">
                <a16:creationId xmlns:a16="http://schemas.microsoft.com/office/drawing/2014/main" id="{09F60E6C-7082-31F2-01CA-C10EC82AEB10}"/>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9300713" y="6173618"/>
            <a:ext cx="590940" cy="68314"/>
          </a:xfrm>
          <a:prstGeom prst="rect">
            <a:avLst/>
          </a:prstGeom>
        </p:spPr>
      </p:pic>
      <p:pic>
        <p:nvPicPr>
          <p:cNvPr id="4" name="Grafik 24">
            <a:extLst>
              <a:ext uri="{FF2B5EF4-FFF2-40B4-BE49-F238E27FC236}">
                <a16:creationId xmlns:a16="http://schemas.microsoft.com/office/drawing/2014/main" id="{5A6485E4-1B7B-5E02-7F53-ECA1268E8FDA}"/>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9300713" y="6330696"/>
            <a:ext cx="1297995" cy="337634"/>
          </a:xfrm>
          <a:prstGeom prst="rect">
            <a:avLst/>
          </a:prstGeom>
        </p:spPr>
      </p:pic>
      <p:pic>
        <p:nvPicPr>
          <p:cNvPr id="6" name="Picture 5" descr="Graphical user interface, application, Teams&#10;&#10;Description automatically generated">
            <a:extLst>
              <a:ext uri="{FF2B5EF4-FFF2-40B4-BE49-F238E27FC236}">
                <a16:creationId xmlns:a16="http://schemas.microsoft.com/office/drawing/2014/main" id="{EAC79EF7-928A-C330-26A7-D1EA4CA1EDD7}"/>
              </a:ext>
            </a:extLst>
          </p:cNvPr>
          <p:cNvPicPr>
            <a:picLocks noChangeAspect="1"/>
          </p:cNvPicPr>
          <p:nvPr userDrawn="1"/>
        </p:nvPicPr>
        <p:blipFill rotWithShape="1">
          <a:blip r:embed="rId15" cstate="print">
            <a:extLst>
              <a:ext uri="{28A0092B-C50C-407E-A947-70E740481C1C}">
                <a14:useLocalDpi xmlns:a14="http://schemas.microsoft.com/office/drawing/2010/main" val="0"/>
              </a:ext>
            </a:extLst>
          </a:blip>
          <a:srcRect t="30831" b="27821"/>
          <a:stretch/>
        </p:blipFill>
        <p:spPr>
          <a:xfrm>
            <a:off x="10723375" y="6309992"/>
            <a:ext cx="866645" cy="358337"/>
          </a:xfrm>
          <a:prstGeom prst="rect">
            <a:avLst/>
          </a:prstGeom>
        </p:spPr>
      </p:pic>
    </p:spTree>
  </p:cSld>
  <p:clrMap bg1="lt1" tx1="dk1" bg2="lt2" tx2="dk2" accent1="accent1" accent2="accent2" accent3="accent3" accent4="accent4" accent5="accent5" accent6="accent6" hlink="hlink" folHlink="folHlink"/>
  <p:sldLayoutIdLst>
    <p:sldLayoutId id="2147483706" r:id="rId1"/>
    <p:sldLayoutId id="2147483708" r:id="rId2"/>
    <p:sldLayoutId id="2147483709" r:id="rId3"/>
    <p:sldLayoutId id="2147483714" r:id="rId4"/>
    <p:sldLayoutId id="2147483710" r:id="rId5"/>
    <p:sldLayoutId id="2147483711" r:id="rId6"/>
    <p:sldLayoutId id="2147483716" r:id="rId7"/>
    <p:sldLayoutId id="2147483810" r:id="rId8"/>
  </p:sldLayoutIdLst>
  <p:transition/>
  <p:hf sldNum="0" hdr="0"/>
  <p:txStyles>
    <p:titleStyle>
      <a:lvl1pPr algn="l" rtl="0" eaLnBrk="1" fontAlgn="base" hangingPunct="1">
        <a:spcBef>
          <a:spcPct val="0"/>
        </a:spcBef>
        <a:spcAft>
          <a:spcPct val="0"/>
        </a:spcAft>
        <a:defRPr sz="24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p:titleStyle>
    <p:bodyStyle>
      <a:lvl1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ea typeface="+mn-ea"/>
          <a:cs typeface="+mn-cs"/>
        </a:defRPr>
      </a:lvl1pPr>
      <a:lvl2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2pPr>
      <a:lvl3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hteck 13"/>
          <p:cNvSpPr/>
          <p:nvPr userDrawn="1"/>
        </p:nvSpPr>
        <p:spPr bwMode="auto">
          <a:xfrm>
            <a:off x="274904" y="189670"/>
            <a:ext cx="11644941" cy="100836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sp>
        <p:nvSpPr>
          <p:cNvPr id="17" name="Rechteck 16"/>
          <p:cNvSpPr/>
          <p:nvPr userDrawn="1"/>
        </p:nvSpPr>
        <p:spPr bwMode="auto">
          <a:xfrm flipV="1">
            <a:off x="0" y="1341386"/>
            <a:ext cx="12192000" cy="68314"/>
          </a:xfrm>
          <a:prstGeom prst="rect">
            <a:avLst/>
          </a:prstGeom>
          <a:solidFill>
            <a:srgbClr val="FFCC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sp>
        <p:nvSpPr>
          <p:cNvPr id="25" name="Rechteck 24">
            <a:extLst>
              <a:ext uri="{FF2B5EF4-FFF2-40B4-BE49-F238E27FC236}">
                <a16:creationId xmlns:a16="http://schemas.microsoft.com/office/drawing/2014/main" id="{0A058955-175C-4CD2-9850-6C5C332B222F}"/>
              </a:ext>
            </a:extLst>
          </p:cNvPr>
          <p:cNvSpPr/>
          <p:nvPr userDrawn="1"/>
        </p:nvSpPr>
        <p:spPr bwMode="auto">
          <a:xfrm flipV="1">
            <a:off x="0" y="5947253"/>
            <a:ext cx="12192000" cy="68314"/>
          </a:xfrm>
          <a:prstGeom prst="rect">
            <a:avLst/>
          </a:prstGeom>
          <a:solidFill>
            <a:srgbClr val="FFCC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pic>
        <p:nvPicPr>
          <p:cNvPr id="12" name="Grafik 31">
            <a:extLst>
              <a:ext uri="{FF2B5EF4-FFF2-40B4-BE49-F238E27FC236}">
                <a16:creationId xmlns:a16="http://schemas.microsoft.com/office/drawing/2014/main" id="{1EAB1591-EB2D-4F47-A86C-124E5D6ED703}"/>
              </a:ext>
            </a:extLst>
          </p:cNvPr>
          <p:cNvPicPr/>
          <p:nvPr userDrawn="1"/>
        </p:nvPicPr>
        <p:blipFill>
          <a:blip r:embed="rId7" cstate="print">
            <a:extLst>
              <a:ext uri="{28A0092B-C50C-407E-A947-70E740481C1C}">
                <a14:useLocalDpi xmlns:a14="http://schemas.microsoft.com/office/drawing/2010/main" val="0"/>
              </a:ext>
            </a:extLst>
          </a:blip>
          <a:stretch>
            <a:fillRect/>
          </a:stretch>
        </p:blipFill>
        <p:spPr>
          <a:xfrm>
            <a:off x="1491780" y="354949"/>
            <a:ext cx="1173781" cy="659690"/>
          </a:xfrm>
          <a:prstGeom prst="rect">
            <a:avLst/>
          </a:prstGeom>
        </p:spPr>
      </p:pic>
      <p:pic>
        <p:nvPicPr>
          <p:cNvPr id="13" name="Bild 22">
            <a:extLst>
              <a:ext uri="{FF2B5EF4-FFF2-40B4-BE49-F238E27FC236}">
                <a16:creationId xmlns:a16="http://schemas.microsoft.com/office/drawing/2014/main" id="{51F38153-4447-47CF-9D4F-18D59FD4FB5B}"/>
              </a:ext>
            </a:extLst>
          </p:cNvPr>
          <p:cNvPicPr preferRelativeResize="0">
            <a:picLocks/>
          </p:cNvPicPr>
          <p:nvPr userDrawn="1"/>
        </p:nvPicPr>
        <p:blipFill>
          <a:blip r:embed="rId8" cstate="print">
            <a:extLst>
              <a:ext uri="{28A0092B-C50C-407E-A947-70E740481C1C}">
                <a14:useLocalDpi xmlns:a14="http://schemas.microsoft.com/office/drawing/2010/main" val="0"/>
              </a:ext>
            </a:extLst>
          </a:blip>
          <a:stretch/>
        </p:blipFill>
        <p:spPr>
          <a:xfrm>
            <a:off x="556918" y="272141"/>
            <a:ext cx="809602" cy="820278"/>
          </a:xfrm>
          <a:prstGeom prst="rect">
            <a:avLst/>
          </a:prstGeom>
        </p:spPr>
      </p:pic>
      <p:pic>
        <p:nvPicPr>
          <p:cNvPr id="2" name="Grafik 21">
            <a:extLst>
              <a:ext uri="{FF2B5EF4-FFF2-40B4-BE49-F238E27FC236}">
                <a16:creationId xmlns:a16="http://schemas.microsoft.com/office/drawing/2014/main" id="{B9858F5B-2E59-727D-3E9D-E9B0E71BCA0F}"/>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9300713" y="6173618"/>
            <a:ext cx="590940" cy="68314"/>
          </a:xfrm>
          <a:prstGeom prst="rect">
            <a:avLst/>
          </a:prstGeom>
        </p:spPr>
      </p:pic>
      <p:pic>
        <p:nvPicPr>
          <p:cNvPr id="3" name="Grafik 24">
            <a:extLst>
              <a:ext uri="{FF2B5EF4-FFF2-40B4-BE49-F238E27FC236}">
                <a16:creationId xmlns:a16="http://schemas.microsoft.com/office/drawing/2014/main" id="{974B8388-89AD-B185-141E-15CB7EB2D0CA}"/>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9300713" y="6330696"/>
            <a:ext cx="1297995" cy="337634"/>
          </a:xfrm>
          <a:prstGeom prst="rect">
            <a:avLst/>
          </a:prstGeom>
        </p:spPr>
      </p:pic>
      <p:pic>
        <p:nvPicPr>
          <p:cNvPr id="4" name="Picture 3" descr="Graphical user interface, application, Teams&#10;&#10;Description automatically generated">
            <a:extLst>
              <a:ext uri="{FF2B5EF4-FFF2-40B4-BE49-F238E27FC236}">
                <a16:creationId xmlns:a16="http://schemas.microsoft.com/office/drawing/2014/main" id="{730B6D0E-451C-1BBA-3D6A-1E57FA627A87}"/>
              </a:ext>
            </a:extLst>
          </p:cNvPr>
          <p:cNvPicPr>
            <a:picLocks noChangeAspect="1"/>
          </p:cNvPicPr>
          <p:nvPr userDrawn="1"/>
        </p:nvPicPr>
        <p:blipFill rotWithShape="1">
          <a:blip r:embed="rId12" cstate="print">
            <a:extLst>
              <a:ext uri="{28A0092B-C50C-407E-A947-70E740481C1C}">
                <a14:useLocalDpi xmlns:a14="http://schemas.microsoft.com/office/drawing/2010/main" val="0"/>
              </a:ext>
            </a:extLst>
          </a:blip>
          <a:srcRect t="30831" b="27821"/>
          <a:stretch/>
        </p:blipFill>
        <p:spPr>
          <a:xfrm>
            <a:off x="10723375" y="6309992"/>
            <a:ext cx="866645" cy="358337"/>
          </a:xfrm>
          <a:prstGeom prst="rect">
            <a:avLst/>
          </a:prstGeom>
        </p:spPr>
      </p:pic>
    </p:spTree>
    <p:extLst>
      <p:ext uri="{BB962C8B-B14F-4D97-AF65-F5344CB8AC3E}">
        <p14:creationId xmlns:p14="http://schemas.microsoft.com/office/powerpoint/2010/main" val="4014815127"/>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5" r:id="rId4"/>
    <p:sldLayoutId id="2147483812"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hteck 13"/>
          <p:cNvSpPr/>
          <p:nvPr userDrawn="1"/>
        </p:nvSpPr>
        <p:spPr bwMode="auto">
          <a:xfrm>
            <a:off x="274904" y="189670"/>
            <a:ext cx="11644941" cy="100836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dirty="0">
              <a:ln>
                <a:noFill/>
              </a:ln>
              <a:solidFill>
                <a:srgbClr val="999999"/>
              </a:solidFill>
              <a:effectLst/>
              <a:latin typeface="Arial" charset="0"/>
            </a:endParaRPr>
          </a:p>
        </p:txBody>
      </p:sp>
      <p:sp>
        <p:nvSpPr>
          <p:cNvPr id="17" name="Rechteck 16"/>
          <p:cNvSpPr/>
          <p:nvPr userDrawn="1"/>
        </p:nvSpPr>
        <p:spPr bwMode="auto">
          <a:xfrm flipV="1">
            <a:off x="0" y="1341386"/>
            <a:ext cx="12192000" cy="68314"/>
          </a:xfrm>
          <a:prstGeom prst="rect">
            <a:avLst/>
          </a:prstGeom>
          <a:solidFill>
            <a:srgbClr val="FFCC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dirty="0">
              <a:ln>
                <a:noFill/>
              </a:ln>
              <a:solidFill>
                <a:srgbClr val="999999"/>
              </a:solidFill>
              <a:effectLst/>
              <a:latin typeface="Arial" charset="0"/>
            </a:endParaRPr>
          </a:p>
        </p:txBody>
      </p:sp>
      <p:sp>
        <p:nvSpPr>
          <p:cNvPr id="25" name="Rechteck 24">
            <a:extLst>
              <a:ext uri="{FF2B5EF4-FFF2-40B4-BE49-F238E27FC236}">
                <a16:creationId xmlns:a16="http://schemas.microsoft.com/office/drawing/2014/main" id="{0A058955-175C-4CD2-9850-6C5C332B222F}"/>
              </a:ext>
            </a:extLst>
          </p:cNvPr>
          <p:cNvSpPr/>
          <p:nvPr userDrawn="1"/>
        </p:nvSpPr>
        <p:spPr bwMode="auto">
          <a:xfrm flipV="1">
            <a:off x="0" y="5947253"/>
            <a:ext cx="12192000" cy="68314"/>
          </a:xfrm>
          <a:prstGeom prst="rect">
            <a:avLst/>
          </a:prstGeom>
          <a:solidFill>
            <a:srgbClr val="FFCC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dirty="0">
              <a:ln>
                <a:noFill/>
              </a:ln>
              <a:solidFill>
                <a:srgbClr val="999999"/>
              </a:solidFill>
              <a:effectLst/>
              <a:latin typeface="Arial" charset="0"/>
            </a:endParaRPr>
          </a:p>
        </p:txBody>
      </p:sp>
      <p:pic>
        <p:nvPicPr>
          <p:cNvPr id="19" name="Grafik 21">
            <a:extLst>
              <a:ext uri="{FF2B5EF4-FFF2-40B4-BE49-F238E27FC236}">
                <a16:creationId xmlns:a16="http://schemas.microsoft.com/office/drawing/2014/main" id="{CDA7917B-F67D-446E-BCAF-1E30BF44EC3D}"/>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490320" y="6173618"/>
            <a:ext cx="590940" cy="68314"/>
          </a:xfrm>
          <a:prstGeom prst="rect">
            <a:avLst/>
          </a:prstGeom>
        </p:spPr>
      </p:pic>
      <p:pic>
        <p:nvPicPr>
          <p:cNvPr id="26" name="Grafik 24">
            <a:extLst>
              <a:ext uri="{FF2B5EF4-FFF2-40B4-BE49-F238E27FC236}">
                <a16:creationId xmlns:a16="http://schemas.microsoft.com/office/drawing/2014/main" id="{54C57F87-0195-4AD2-9F21-785966FDB390}"/>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490320" y="6330696"/>
            <a:ext cx="1297995" cy="337634"/>
          </a:xfrm>
          <a:prstGeom prst="rect">
            <a:avLst/>
          </a:prstGeom>
        </p:spPr>
      </p:pic>
      <p:pic>
        <p:nvPicPr>
          <p:cNvPr id="12" name="Grafik 31">
            <a:extLst>
              <a:ext uri="{FF2B5EF4-FFF2-40B4-BE49-F238E27FC236}">
                <a16:creationId xmlns:a16="http://schemas.microsoft.com/office/drawing/2014/main" id="{1EAB1591-EB2D-4F47-A86C-124E5D6ED703}"/>
              </a:ext>
            </a:extLst>
          </p:cNvPr>
          <p:cNvPicPr/>
          <p:nvPr userDrawn="1"/>
        </p:nvPicPr>
        <p:blipFill>
          <a:blip r:embed="rId9" cstate="print">
            <a:extLst>
              <a:ext uri="{28A0092B-C50C-407E-A947-70E740481C1C}">
                <a14:useLocalDpi xmlns:a14="http://schemas.microsoft.com/office/drawing/2010/main" val="0"/>
              </a:ext>
            </a:extLst>
          </a:blip>
          <a:stretch>
            <a:fillRect/>
          </a:stretch>
        </p:blipFill>
        <p:spPr>
          <a:xfrm>
            <a:off x="1491780" y="354949"/>
            <a:ext cx="1173781" cy="659690"/>
          </a:xfrm>
          <a:prstGeom prst="rect">
            <a:avLst/>
          </a:prstGeom>
        </p:spPr>
      </p:pic>
      <p:pic>
        <p:nvPicPr>
          <p:cNvPr id="13" name="Bild 22">
            <a:extLst>
              <a:ext uri="{FF2B5EF4-FFF2-40B4-BE49-F238E27FC236}">
                <a16:creationId xmlns:a16="http://schemas.microsoft.com/office/drawing/2014/main" id="{51F38153-4447-47CF-9D4F-18D59FD4FB5B}"/>
              </a:ext>
            </a:extLst>
          </p:cNvPr>
          <p:cNvPicPr preferRelativeResize="0">
            <a:picLocks/>
          </p:cNvPicPr>
          <p:nvPr userDrawn="1"/>
        </p:nvPicPr>
        <p:blipFill>
          <a:blip r:embed="rId10" cstate="print">
            <a:extLst>
              <a:ext uri="{28A0092B-C50C-407E-A947-70E740481C1C}">
                <a14:useLocalDpi xmlns:a14="http://schemas.microsoft.com/office/drawing/2010/main" val="0"/>
              </a:ext>
            </a:extLst>
          </a:blip>
          <a:stretch/>
        </p:blipFill>
        <p:spPr>
          <a:xfrm>
            <a:off x="556918" y="272141"/>
            <a:ext cx="809602" cy="820278"/>
          </a:xfrm>
          <a:prstGeom prst="rect">
            <a:avLst/>
          </a:prstGeom>
        </p:spPr>
      </p:pic>
    </p:spTree>
    <p:extLst>
      <p:ext uri="{BB962C8B-B14F-4D97-AF65-F5344CB8AC3E}">
        <p14:creationId xmlns:p14="http://schemas.microsoft.com/office/powerpoint/2010/main" val="268328134"/>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chteck 1"/>
          <p:cNvSpPr/>
          <p:nvPr userDrawn="1"/>
        </p:nvSpPr>
        <p:spPr bwMode="auto">
          <a:xfrm>
            <a:off x="0" y="1"/>
            <a:ext cx="12192000" cy="5961062"/>
          </a:xfrm>
          <a:prstGeom prst="rect">
            <a:avLst/>
          </a:prstGeom>
          <a:solidFill>
            <a:srgbClr val="0033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sp>
        <p:nvSpPr>
          <p:cNvPr id="12" name="Rechteck 11"/>
          <p:cNvSpPr/>
          <p:nvPr userDrawn="1"/>
        </p:nvSpPr>
        <p:spPr bwMode="auto">
          <a:xfrm flipV="1">
            <a:off x="0" y="5947253"/>
            <a:ext cx="12192000" cy="68314"/>
          </a:xfrm>
          <a:prstGeom prst="rect">
            <a:avLst/>
          </a:prstGeom>
          <a:solidFill>
            <a:srgbClr val="FFCC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sp>
        <p:nvSpPr>
          <p:cNvPr id="5" name="Rechteck 4"/>
          <p:cNvSpPr/>
          <p:nvPr userDrawn="1"/>
        </p:nvSpPr>
        <p:spPr bwMode="auto">
          <a:xfrm>
            <a:off x="274904" y="189670"/>
            <a:ext cx="11644941" cy="100836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pic>
        <p:nvPicPr>
          <p:cNvPr id="22" name="Grafik 21">
            <a:extLst>
              <a:ext uri="{FF2B5EF4-FFF2-40B4-BE49-F238E27FC236}">
                <a16:creationId xmlns:a16="http://schemas.microsoft.com/office/drawing/2014/main" id="{568EFAE4-F9DB-4DE3-8BCC-1C15ACE7757D}"/>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2940465" y="516538"/>
            <a:ext cx="590940" cy="68314"/>
          </a:xfrm>
          <a:prstGeom prst="rect">
            <a:avLst/>
          </a:prstGeom>
        </p:spPr>
      </p:pic>
      <p:pic>
        <p:nvPicPr>
          <p:cNvPr id="25" name="Grafik 24">
            <a:extLst>
              <a:ext uri="{FF2B5EF4-FFF2-40B4-BE49-F238E27FC236}">
                <a16:creationId xmlns:a16="http://schemas.microsoft.com/office/drawing/2014/main" id="{54F48C0C-9733-48E1-874D-0430F7FC32B5}"/>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2940465" y="673616"/>
            <a:ext cx="1297995" cy="337634"/>
          </a:xfrm>
          <a:prstGeom prst="rect">
            <a:avLst/>
          </a:prstGeom>
        </p:spPr>
      </p:pic>
      <p:pic>
        <p:nvPicPr>
          <p:cNvPr id="14" name="Grafik 31">
            <a:extLst>
              <a:ext uri="{FF2B5EF4-FFF2-40B4-BE49-F238E27FC236}">
                <a16:creationId xmlns:a16="http://schemas.microsoft.com/office/drawing/2014/main" id="{DA01B205-8818-4A03-98FF-149C4A6D105D}"/>
              </a:ext>
            </a:extLst>
          </p:cNvPr>
          <p:cNvPicPr/>
          <p:nvPr userDrawn="1"/>
        </p:nvPicPr>
        <p:blipFill>
          <a:blip r:embed="rId12" cstate="print">
            <a:extLst>
              <a:ext uri="{28A0092B-C50C-407E-A947-70E740481C1C}">
                <a14:useLocalDpi xmlns:a14="http://schemas.microsoft.com/office/drawing/2010/main" val="0"/>
              </a:ext>
            </a:extLst>
          </a:blip>
          <a:stretch>
            <a:fillRect/>
          </a:stretch>
        </p:blipFill>
        <p:spPr>
          <a:xfrm>
            <a:off x="1491780" y="354949"/>
            <a:ext cx="1173781" cy="659690"/>
          </a:xfrm>
          <a:prstGeom prst="rect">
            <a:avLst/>
          </a:prstGeom>
        </p:spPr>
      </p:pic>
      <p:pic>
        <p:nvPicPr>
          <p:cNvPr id="10" name="Bild 22">
            <a:extLst>
              <a:ext uri="{FF2B5EF4-FFF2-40B4-BE49-F238E27FC236}">
                <a16:creationId xmlns:a16="http://schemas.microsoft.com/office/drawing/2014/main" id="{5D532F84-F7B4-4DEE-A298-4B6C6C1FAFE5}"/>
              </a:ext>
            </a:extLst>
          </p:cNvPr>
          <p:cNvPicPr preferRelativeResize="0">
            <a:picLocks/>
          </p:cNvPicPr>
          <p:nvPr userDrawn="1"/>
        </p:nvPicPr>
        <p:blipFill>
          <a:blip r:embed="rId13" cstate="print">
            <a:extLst>
              <a:ext uri="{28A0092B-C50C-407E-A947-70E740481C1C}">
                <a14:useLocalDpi xmlns:a14="http://schemas.microsoft.com/office/drawing/2010/main" val="0"/>
              </a:ext>
            </a:extLst>
          </a:blip>
          <a:stretch/>
        </p:blipFill>
        <p:spPr>
          <a:xfrm>
            <a:off x="556918" y="272141"/>
            <a:ext cx="809602" cy="820278"/>
          </a:xfrm>
          <a:prstGeom prst="rect">
            <a:avLst/>
          </a:prstGeom>
        </p:spPr>
      </p:pic>
      <p:sp>
        <p:nvSpPr>
          <p:cNvPr id="3" name="TextBox 2">
            <a:extLst>
              <a:ext uri="{FF2B5EF4-FFF2-40B4-BE49-F238E27FC236}">
                <a16:creationId xmlns:a16="http://schemas.microsoft.com/office/drawing/2014/main" id="{C95715DE-C516-49AD-771E-FCBEBF9F1D62}"/>
              </a:ext>
            </a:extLst>
          </p:cNvPr>
          <p:cNvSpPr txBox="1"/>
          <p:nvPr userDrawn="1"/>
        </p:nvSpPr>
        <p:spPr>
          <a:xfrm>
            <a:off x="6354618" y="574557"/>
            <a:ext cx="4901264" cy="230832"/>
          </a:xfrm>
          <a:prstGeom prst="rect">
            <a:avLst/>
          </a:prstGeom>
          <a:noFill/>
        </p:spPr>
        <p:txBody>
          <a:bodyPr wrap="square" rtlCol="0">
            <a:spAutoFit/>
          </a:bodyPr>
          <a:lstStyle/>
          <a:p>
            <a:pPr algn="r"/>
            <a:r>
              <a:rPr lang="en-GB" sz="900" b="0" noProof="1">
                <a:solidFill>
                  <a:schemeClr val="tx1"/>
                </a:solidFill>
              </a:rPr>
              <a:t>EU4 Energy Transition: Covenant of Mayors in the Western Balkans and Türkiye</a:t>
            </a:r>
          </a:p>
        </p:txBody>
      </p:sp>
      <p:pic>
        <p:nvPicPr>
          <p:cNvPr id="4" name="Grafik 6">
            <a:extLst>
              <a:ext uri="{FF2B5EF4-FFF2-40B4-BE49-F238E27FC236}">
                <a16:creationId xmlns:a16="http://schemas.microsoft.com/office/drawing/2014/main" id="{E0ECA816-2D13-2010-3220-FD1275EC1B34}"/>
              </a:ext>
            </a:extLst>
          </p:cNvPr>
          <p:cNvPicPr>
            <a:picLocks noChangeAspect="1"/>
          </p:cNvPicPr>
          <p:nvPr userDrawn="1"/>
        </p:nvPicPr>
        <p:blipFill>
          <a:blip r:embed="rId14"/>
          <a:stretch>
            <a:fillRect/>
          </a:stretch>
        </p:blipFill>
        <p:spPr>
          <a:xfrm>
            <a:off x="617015" y="6292158"/>
            <a:ext cx="1632702" cy="289340"/>
          </a:xfrm>
          <a:prstGeom prst="rect">
            <a:avLst/>
          </a:prstGeom>
        </p:spPr>
      </p:pic>
      <p:sp>
        <p:nvSpPr>
          <p:cNvPr id="6" name="Pole tekstowe 2">
            <a:extLst>
              <a:ext uri="{FF2B5EF4-FFF2-40B4-BE49-F238E27FC236}">
                <a16:creationId xmlns:a16="http://schemas.microsoft.com/office/drawing/2014/main" id="{5A7D1D1F-B91D-F107-91A7-8AF8C13DB12F}"/>
              </a:ext>
            </a:extLst>
          </p:cNvPr>
          <p:cNvSpPr txBox="1">
            <a:spLocks noChangeArrowheads="1"/>
          </p:cNvSpPr>
          <p:nvPr userDrawn="1"/>
        </p:nvSpPr>
        <p:spPr bwMode="auto">
          <a:xfrm>
            <a:off x="3163032" y="6301310"/>
            <a:ext cx="1153121" cy="287397"/>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l">
              <a:lnSpc>
                <a:spcPct val="107000"/>
              </a:lnSpc>
              <a:spcAft>
                <a:spcPts val="80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This project is funded by the European Union</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Obraz 21">
            <a:extLst>
              <a:ext uri="{FF2B5EF4-FFF2-40B4-BE49-F238E27FC236}">
                <a16:creationId xmlns:a16="http://schemas.microsoft.com/office/drawing/2014/main" id="{C4F2832D-49AD-8E40-3A0C-EA9EDA420DA2}"/>
              </a:ext>
            </a:extLst>
          </p:cNvPr>
          <p:cNvPicPr>
            <a:picLocks noChangeAspect="1"/>
          </p:cNvPicPr>
          <p:nvPr userDrawn="1"/>
        </p:nvPicPr>
        <p:blipFill>
          <a:blip r:embed="rId15"/>
          <a:srcRect/>
          <a:stretch/>
        </p:blipFill>
        <p:spPr bwMode="auto">
          <a:xfrm>
            <a:off x="2501233" y="6225661"/>
            <a:ext cx="665211" cy="450990"/>
          </a:xfrm>
          <a:prstGeom prst="rect">
            <a:avLst/>
          </a:prstGeom>
          <a:noFill/>
        </p:spPr>
      </p:pic>
      <p:pic>
        <p:nvPicPr>
          <p:cNvPr id="8" name="Grafik 9" descr="Ein Bild, das Text, ClipArt enthält.&#10;&#10;Automatisch generierte Beschreibung">
            <a:extLst>
              <a:ext uri="{FF2B5EF4-FFF2-40B4-BE49-F238E27FC236}">
                <a16:creationId xmlns:a16="http://schemas.microsoft.com/office/drawing/2014/main" id="{F205756A-0AB4-A92F-E4BD-50CC3A5419C8}"/>
              </a:ext>
            </a:extLst>
          </p:cNvPr>
          <p:cNvPicPr>
            <a:picLocks noChangeAspect="1"/>
          </p:cNvPicPr>
          <p:nvPr userDrawn="1"/>
        </p:nvPicPr>
        <p:blipFill>
          <a:blip r:embed="rId16"/>
          <a:stretch>
            <a:fillRect/>
          </a:stretch>
        </p:blipFill>
        <p:spPr>
          <a:xfrm>
            <a:off x="5872261" y="6198111"/>
            <a:ext cx="556509" cy="170663"/>
          </a:xfrm>
          <a:prstGeom prst="rect">
            <a:avLst/>
          </a:prstGeom>
        </p:spPr>
      </p:pic>
      <p:pic>
        <p:nvPicPr>
          <p:cNvPr id="9" name="Grafik 10">
            <a:extLst>
              <a:ext uri="{FF2B5EF4-FFF2-40B4-BE49-F238E27FC236}">
                <a16:creationId xmlns:a16="http://schemas.microsoft.com/office/drawing/2014/main" id="{A0E63AD8-43BD-C476-D3A3-7AD8A012808D}"/>
              </a:ext>
            </a:extLst>
          </p:cNvPr>
          <p:cNvPicPr>
            <a:picLocks noChangeAspect="1"/>
          </p:cNvPicPr>
          <p:nvPr userDrawn="1"/>
        </p:nvPicPr>
        <p:blipFill>
          <a:blip r:embed="rId17"/>
          <a:stretch>
            <a:fillRect/>
          </a:stretch>
        </p:blipFill>
        <p:spPr>
          <a:xfrm>
            <a:off x="4312741" y="6198111"/>
            <a:ext cx="1479817" cy="171218"/>
          </a:xfrm>
          <a:prstGeom prst="rect">
            <a:avLst/>
          </a:prstGeom>
        </p:spPr>
      </p:pic>
      <p:sp>
        <p:nvSpPr>
          <p:cNvPr id="11" name="Pole tekstowe 2">
            <a:extLst>
              <a:ext uri="{FF2B5EF4-FFF2-40B4-BE49-F238E27FC236}">
                <a16:creationId xmlns:a16="http://schemas.microsoft.com/office/drawing/2014/main" id="{EC30C5FB-12A6-4D43-DE2E-94273BF39823}"/>
              </a:ext>
            </a:extLst>
          </p:cNvPr>
          <p:cNvSpPr txBox="1">
            <a:spLocks noChangeArrowheads="1"/>
          </p:cNvSpPr>
          <p:nvPr userDrawn="1"/>
        </p:nvSpPr>
        <p:spPr bwMode="auto">
          <a:xfrm>
            <a:off x="4312741" y="6408055"/>
            <a:ext cx="2116029" cy="287397"/>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The project is implemented by the Consortium of </a:t>
            </a:r>
            <a:r>
              <a:rPr lang="en-US" sz="700" dirty="0" err="1">
                <a:effectLst/>
                <a:latin typeface="Calibri" panose="020F0502020204030204" pitchFamily="34" charset="0"/>
                <a:ea typeface="Calibri" panose="020F0502020204030204" pitchFamily="34" charset="0"/>
                <a:cs typeface="Times New Roman" panose="02020603050405020304" pitchFamily="18" charset="0"/>
              </a:rPr>
              <a:t>Umweltbundesamt</a:t>
            </a:r>
            <a:r>
              <a:rPr lang="en-US" sz="700" dirty="0">
                <a:effectLst/>
                <a:latin typeface="Calibri" panose="020F0502020204030204" pitchFamily="34" charset="0"/>
                <a:ea typeface="Calibri" panose="020F0502020204030204" pitchFamily="34" charset="0"/>
                <a:cs typeface="Times New Roman" panose="02020603050405020304" pitchFamily="18" charset="0"/>
              </a:rPr>
              <a:t> GmbH (lead) and NIRAS</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Pole tekstowe 2">
            <a:extLst>
              <a:ext uri="{FF2B5EF4-FFF2-40B4-BE49-F238E27FC236}">
                <a16:creationId xmlns:a16="http://schemas.microsoft.com/office/drawing/2014/main" id="{1BFC25D1-5E7B-D313-1CF4-5034D5FCC506}"/>
              </a:ext>
            </a:extLst>
          </p:cNvPr>
          <p:cNvSpPr txBox="1">
            <a:spLocks noChangeArrowheads="1"/>
          </p:cNvSpPr>
          <p:nvPr userDrawn="1"/>
        </p:nvSpPr>
        <p:spPr bwMode="auto">
          <a:xfrm>
            <a:off x="8220364" y="6296295"/>
            <a:ext cx="3491346" cy="285203"/>
          </a:xfrm>
          <a:prstGeom prst="rect">
            <a:avLst/>
          </a:prstGeom>
          <a:solidFill>
            <a:srgbClr val="FFFFFF"/>
          </a:solidFill>
          <a:ln w="9525">
            <a:noFill/>
            <a:miter lim="800000"/>
            <a:headEnd/>
            <a:tailEnd/>
          </a:ln>
        </p:spPr>
        <p:txBody>
          <a:bodyPr rot="0" vert="horz" wrap="square" lIns="91440" tIns="45720" rIns="91440" bIns="45720" anchor="b" anchorCtr="0">
            <a:noAutofit/>
          </a:bodyPr>
          <a:lstStyle/>
          <a:p>
            <a:pPr algn="r">
              <a:lnSpc>
                <a:spcPct val="107000"/>
              </a:lnSpc>
              <a:spcAft>
                <a:spcPts val="800"/>
              </a:spcAft>
            </a:pPr>
            <a:r>
              <a:rPr lang="en-US" sz="900" b="0" kern="1200" dirty="0">
                <a:solidFill>
                  <a:schemeClr val="tx1">
                    <a:lumMod val="85000"/>
                    <a:lumOff val="15000"/>
                  </a:schemeClr>
                </a:solidFill>
                <a:effectLst/>
                <a:latin typeface="+mn-lt"/>
                <a:ea typeface="+mn-ea"/>
                <a:cs typeface="+mn-cs"/>
              </a:rPr>
              <a:t>EU Support for Climate Action in IPA II Beneficiaries</a:t>
            </a:r>
            <a:endParaRPr lang="pl-PL" sz="900" b="0" dirty="0">
              <a:solidFill>
                <a:schemeClr val="tx1">
                  <a:lumMod val="85000"/>
                  <a:lumOff val="15000"/>
                </a:schemeClr>
              </a:solidFill>
              <a:effectLst/>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92883371"/>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Lst>
  <p:transition/>
  <p:hf sldNum="0" hdr="0"/>
  <p:txStyles>
    <p:titleStyle>
      <a:lvl1pPr algn="l" rtl="0" eaLnBrk="1" fontAlgn="base" hangingPunct="1">
        <a:spcBef>
          <a:spcPct val="0"/>
        </a:spcBef>
        <a:spcAft>
          <a:spcPct val="0"/>
        </a:spcAft>
        <a:defRPr sz="24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p:titleStyle>
    <p:bodyStyle>
      <a:lvl1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ea typeface="+mn-ea"/>
          <a:cs typeface="+mn-cs"/>
        </a:defRPr>
      </a:lvl1pPr>
      <a:lvl2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2pPr>
      <a:lvl3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hteck 13"/>
          <p:cNvSpPr/>
          <p:nvPr userDrawn="1"/>
        </p:nvSpPr>
        <p:spPr bwMode="auto">
          <a:xfrm>
            <a:off x="274904" y="189670"/>
            <a:ext cx="11644941" cy="100836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sp>
        <p:nvSpPr>
          <p:cNvPr id="17" name="Rechteck 16"/>
          <p:cNvSpPr/>
          <p:nvPr userDrawn="1"/>
        </p:nvSpPr>
        <p:spPr bwMode="auto">
          <a:xfrm flipV="1">
            <a:off x="0" y="1341386"/>
            <a:ext cx="12192000" cy="68314"/>
          </a:xfrm>
          <a:prstGeom prst="rect">
            <a:avLst/>
          </a:prstGeom>
          <a:solidFill>
            <a:srgbClr val="FFCC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sp>
        <p:nvSpPr>
          <p:cNvPr id="25" name="Rechteck 24">
            <a:extLst>
              <a:ext uri="{FF2B5EF4-FFF2-40B4-BE49-F238E27FC236}">
                <a16:creationId xmlns:a16="http://schemas.microsoft.com/office/drawing/2014/main" id="{0A058955-175C-4CD2-9850-6C5C332B222F}"/>
              </a:ext>
            </a:extLst>
          </p:cNvPr>
          <p:cNvSpPr/>
          <p:nvPr userDrawn="1"/>
        </p:nvSpPr>
        <p:spPr bwMode="auto">
          <a:xfrm flipV="1">
            <a:off x="0" y="5947253"/>
            <a:ext cx="12192000" cy="68314"/>
          </a:xfrm>
          <a:prstGeom prst="rect">
            <a:avLst/>
          </a:prstGeom>
          <a:solidFill>
            <a:srgbClr val="FFCC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pic>
        <p:nvPicPr>
          <p:cNvPr id="2" name="Grafik 21">
            <a:extLst>
              <a:ext uri="{FF2B5EF4-FFF2-40B4-BE49-F238E27FC236}">
                <a16:creationId xmlns:a16="http://schemas.microsoft.com/office/drawing/2014/main" id="{73631FAA-7E0A-9464-6C5F-235789C6E494}"/>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940465" y="516538"/>
            <a:ext cx="590940" cy="68314"/>
          </a:xfrm>
          <a:prstGeom prst="rect">
            <a:avLst/>
          </a:prstGeom>
        </p:spPr>
      </p:pic>
      <p:pic>
        <p:nvPicPr>
          <p:cNvPr id="3" name="Grafik 24">
            <a:extLst>
              <a:ext uri="{FF2B5EF4-FFF2-40B4-BE49-F238E27FC236}">
                <a16:creationId xmlns:a16="http://schemas.microsoft.com/office/drawing/2014/main" id="{6F950BB1-2800-CCDD-3629-1B003FB6D6A8}"/>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2940465" y="673616"/>
            <a:ext cx="1297995" cy="337634"/>
          </a:xfrm>
          <a:prstGeom prst="rect">
            <a:avLst/>
          </a:prstGeom>
        </p:spPr>
      </p:pic>
      <p:pic>
        <p:nvPicPr>
          <p:cNvPr id="4" name="Grafik 31">
            <a:extLst>
              <a:ext uri="{FF2B5EF4-FFF2-40B4-BE49-F238E27FC236}">
                <a16:creationId xmlns:a16="http://schemas.microsoft.com/office/drawing/2014/main" id="{A4695085-9540-1831-514E-B0B47742DEE4}"/>
              </a:ext>
            </a:extLst>
          </p:cNvPr>
          <p:cNvPicPr/>
          <p:nvPr userDrawn="1"/>
        </p:nvPicPr>
        <p:blipFill>
          <a:blip r:embed="rId13" cstate="print">
            <a:extLst>
              <a:ext uri="{28A0092B-C50C-407E-A947-70E740481C1C}">
                <a14:useLocalDpi xmlns:a14="http://schemas.microsoft.com/office/drawing/2010/main" val="0"/>
              </a:ext>
            </a:extLst>
          </a:blip>
          <a:stretch>
            <a:fillRect/>
          </a:stretch>
        </p:blipFill>
        <p:spPr>
          <a:xfrm>
            <a:off x="1491780" y="354949"/>
            <a:ext cx="1173781" cy="659690"/>
          </a:xfrm>
          <a:prstGeom prst="rect">
            <a:avLst/>
          </a:prstGeom>
        </p:spPr>
      </p:pic>
      <p:pic>
        <p:nvPicPr>
          <p:cNvPr id="5" name="Bild 22">
            <a:extLst>
              <a:ext uri="{FF2B5EF4-FFF2-40B4-BE49-F238E27FC236}">
                <a16:creationId xmlns:a16="http://schemas.microsoft.com/office/drawing/2014/main" id="{AB74BF34-090F-862E-A351-4A54C2C9626B}"/>
              </a:ext>
            </a:extLst>
          </p:cNvPr>
          <p:cNvPicPr preferRelativeResize="0">
            <a:picLocks/>
          </p:cNvPicPr>
          <p:nvPr userDrawn="1"/>
        </p:nvPicPr>
        <p:blipFill>
          <a:blip r:embed="rId14" cstate="print">
            <a:extLst>
              <a:ext uri="{28A0092B-C50C-407E-A947-70E740481C1C}">
                <a14:useLocalDpi xmlns:a14="http://schemas.microsoft.com/office/drawing/2010/main" val="0"/>
              </a:ext>
            </a:extLst>
          </a:blip>
          <a:stretch/>
        </p:blipFill>
        <p:spPr>
          <a:xfrm>
            <a:off x="556918" y="272141"/>
            <a:ext cx="809602" cy="820278"/>
          </a:xfrm>
          <a:prstGeom prst="rect">
            <a:avLst/>
          </a:prstGeom>
        </p:spPr>
      </p:pic>
      <p:sp>
        <p:nvSpPr>
          <p:cNvPr id="6" name="TextBox 5">
            <a:extLst>
              <a:ext uri="{FF2B5EF4-FFF2-40B4-BE49-F238E27FC236}">
                <a16:creationId xmlns:a16="http://schemas.microsoft.com/office/drawing/2014/main" id="{ACDAC01F-43ED-9AB8-6F30-1ADAAD9AEEA8}"/>
              </a:ext>
            </a:extLst>
          </p:cNvPr>
          <p:cNvSpPr txBox="1"/>
          <p:nvPr userDrawn="1"/>
        </p:nvSpPr>
        <p:spPr>
          <a:xfrm>
            <a:off x="6354618" y="574557"/>
            <a:ext cx="4901264" cy="230832"/>
          </a:xfrm>
          <a:prstGeom prst="rect">
            <a:avLst/>
          </a:prstGeom>
          <a:noFill/>
        </p:spPr>
        <p:txBody>
          <a:bodyPr wrap="square" rtlCol="0">
            <a:spAutoFit/>
          </a:bodyPr>
          <a:lstStyle/>
          <a:p>
            <a:pPr algn="r"/>
            <a:r>
              <a:rPr lang="en-GB" sz="900" b="0" noProof="1">
                <a:solidFill>
                  <a:schemeClr val="tx1"/>
                </a:solidFill>
              </a:rPr>
              <a:t>EU4 Energy Transition: Covenant of Mayors in the Western Balkans and Türkiye</a:t>
            </a:r>
          </a:p>
        </p:txBody>
      </p:sp>
      <p:pic>
        <p:nvPicPr>
          <p:cNvPr id="8" name="Grafik 6">
            <a:extLst>
              <a:ext uri="{FF2B5EF4-FFF2-40B4-BE49-F238E27FC236}">
                <a16:creationId xmlns:a16="http://schemas.microsoft.com/office/drawing/2014/main" id="{B3CA91FB-6A6B-1B16-4277-AF2C7B1949C3}"/>
              </a:ext>
            </a:extLst>
          </p:cNvPr>
          <p:cNvPicPr>
            <a:picLocks noChangeAspect="1"/>
          </p:cNvPicPr>
          <p:nvPr userDrawn="1"/>
        </p:nvPicPr>
        <p:blipFill>
          <a:blip r:embed="rId15"/>
          <a:stretch>
            <a:fillRect/>
          </a:stretch>
        </p:blipFill>
        <p:spPr>
          <a:xfrm>
            <a:off x="617015" y="6292158"/>
            <a:ext cx="1632702" cy="289340"/>
          </a:xfrm>
          <a:prstGeom prst="rect">
            <a:avLst/>
          </a:prstGeom>
        </p:spPr>
      </p:pic>
      <p:sp>
        <p:nvSpPr>
          <p:cNvPr id="9" name="Pole tekstowe 2">
            <a:extLst>
              <a:ext uri="{FF2B5EF4-FFF2-40B4-BE49-F238E27FC236}">
                <a16:creationId xmlns:a16="http://schemas.microsoft.com/office/drawing/2014/main" id="{B6FAD043-F5FD-8D9C-4957-08A3DCBE6494}"/>
              </a:ext>
            </a:extLst>
          </p:cNvPr>
          <p:cNvSpPr txBox="1">
            <a:spLocks noChangeArrowheads="1"/>
          </p:cNvSpPr>
          <p:nvPr userDrawn="1"/>
        </p:nvSpPr>
        <p:spPr bwMode="auto">
          <a:xfrm>
            <a:off x="3163032" y="6301310"/>
            <a:ext cx="1153121" cy="287397"/>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l">
              <a:lnSpc>
                <a:spcPct val="107000"/>
              </a:lnSpc>
              <a:spcAft>
                <a:spcPts val="80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This project is funded by the European Union</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Obraz 21">
            <a:extLst>
              <a:ext uri="{FF2B5EF4-FFF2-40B4-BE49-F238E27FC236}">
                <a16:creationId xmlns:a16="http://schemas.microsoft.com/office/drawing/2014/main" id="{2D280B22-9D27-4152-D08F-608B43A85A89}"/>
              </a:ext>
            </a:extLst>
          </p:cNvPr>
          <p:cNvPicPr>
            <a:picLocks noChangeAspect="1"/>
          </p:cNvPicPr>
          <p:nvPr userDrawn="1"/>
        </p:nvPicPr>
        <p:blipFill>
          <a:blip r:embed="rId16"/>
          <a:srcRect/>
          <a:stretch/>
        </p:blipFill>
        <p:spPr bwMode="auto">
          <a:xfrm>
            <a:off x="2501233" y="6225661"/>
            <a:ext cx="665211" cy="450990"/>
          </a:xfrm>
          <a:prstGeom prst="rect">
            <a:avLst/>
          </a:prstGeom>
          <a:noFill/>
        </p:spPr>
      </p:pic>
      <p:pic>
        <p:nvPicPr>
          <p:cNvPr id="11" name="Grafik 9" descr="Ein Bild, das Text, ClipArt enthält.&#10;&#10;Automatisch generierte Beschreibung">
            <a:extLst>
              <a:ext uri="{FF2B5EF4-FFF2-40B4-BE49-F238E27FC236}">
                <a16:creationId xmlns:a16="http://schemas.microsoft.com/office/drawing/2014/main" id="{C4454C87-4F56-631D-4055-EB0393A895B4}"/>
              </a:ext>
            </a:extLst>
          </p:cNvPr>
          <p:cNvPicPr>
            <a:picLocks noChangeAspect="1"/>
          </p:cNvPicPr>
          <p:nvPr userDrawn="1"/>
        </p:nvPicPr>
        <p:blipFill>
          <a:blip r:embed="rId17"/>
          <a:stretch>
            <a:fillRect/>
          </a:stretch>
        </p:blipFill>
        <p:spPr>
          <a:xfrm>
            <a:off x="5872261" y="6198111"/>
            <a:ext cx="556509" cy="170663"/>
          </a:xfrm>
          <a:prstGeom prst="rect">
            <a:avLst/>
          </a:prstGeom>
        </p:spPr>
      </p:pic>
      <p:pic>
        <p:nvPicPr>
          <p:cNvPr id="15" name="Grafik 10">
            <a:extLst>
              <a:ext uri="{FF2B5EF4-FFF2-40B4-BE49-F238E27FC236}">
                <a16:creationId xmlns:a16="http://schemas.microsoft.com/office/drawing/2014/main" id="{FD9237A9-8856-37DC-09EC-0F52D1A56C9E}"/>
              </a:ext>
            </a:extLst>
          </p:cNvPr>
          <p:cNvPicPr>
            <a:picLocks noChangeAspect="1"/>
          </p:cNvPicPr>
          <p:nvPr userDrawn="1"/>
        </p:nvPicPr>
        <p:blipFill>
          <a:blip r:embed="rId18"/>
          <a:stretch>
            <a:fillRect/>
          </a:stretch>
        </p:blipFill>
        <p:spPr>
          <a:xfrm>
            <a:off x="4312741" y="6198111"/>
            <a:ext cx="1479817" cy="171218"/>
          </a:xfrm>
          <a:prstGeom prst="rect">
            <a:avLst/>
          </a:prstGeom>
        </p:spPr>
      </p:pic>
      <p:sp>
        <p:nvSpPr>
          <p:cNvPr id="16" name="Pole tekstowe 2">
            <a:extLst>
              <a:ext uri="{FF2B5EF4-FFF2-40B4-BE49-F238E27FC236}">
                <a16:creationId xmlns:a16="http://schemas.microsoft.com/office/drawing/2014/main" id="{BBFA6A4B-F30A-E68A-D638-A190831CBD3E}"/>
              </a:ext>
            </a:extLst>
          </p:cNvPr>
          <p:cNvSpPr txBox="1">
            <a:spLocks noChangeArrowheads="1"/>
          </p:cNvSpPr>
          <p:nvPr userDrawn="1"/>
        </p:nvSpPr>
        <p:spPr bwMode="auto">
          <a:xfrm>
            <a:off x="4312741" y="6408055"/>
            <a:ext cx="2116029" cy="287397"/>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The project is implemented by the Consortium of </a:t>
            </a:r>
            <a:r>
              <a:rPr lang="en-US" sz="700" dirty="0" err="1">
                <a:effectLst/>
                <a:latin typeface="Calibri" panose="020F0502020204030204" pitchFamily="34" charset="0"/>
                <a:ea typeface="Calibri" panose="020F0502020204030204" pitchFamily="34" charset="0"/>
                <a:cs typeface="Times New Roman" panose="02020603050405020304" pitchFamily="18" charset="0"/>
              </a:rPr>
              <a:t>Umweltbundesamt</a:t>
            </a:r>
            <a:r>
              <a:rPr lang="en-US" sz="700" dirty="0">
                <a:effectLst/>
                <a:latin typeface="Calibri" panose="020F0502020204030204" pitchFamily="34" charset="0"/>
                <a:ea typeface="Calibri" panose="020F0502020204030204" pitchFamily="34" charset="0"/>
                <a:cs typeface="Times New Roman" panose="02020603050405020304" pitchFamily="18" charset="0"/>
              </a:rPr>
              <a:t> GmbH (lead) and NIRAS</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Pole tekstowe 2">
            <a:extLst>
              <a:ext uri="{FF2B5EF4-FFF2-40B4-BE49-F238E27FC236}">
                <a16:creationId xmlns:a16="http://schemas.microsoft.com/office/drawing/2014/main" id="{C34F4B6F-0FAB-771C-2714-5D1706017B20}"/>
              </a:ext>
            </a:extLst>
          </p:cNvPr>
          <p:cNvSpPr txBox="1">
            <a:spLocks noChangeArrowheads="1"/>
          </p:cNvSpPr>
          <p:nvPr userDrawn="1"/>
        </p:nvSpPr>
        <p:spPr bwMode="auto">
          <a:xfrm>
            <a:off x="8220364" y="6296295"/>
            <a:ext cx="3491346" cy="285203"/>
          </a:xfrm>
          <a:prstGeom prst="rect">
            <a:avLst/>
          </a:prstGeom>
          <a:solidFill>
            <a:srgbClr val="FFFFFF"/>
          </a:solidFill>
          <a:ln w="9525">
            <a:noFill/>
            <a:miter lim="800000"/>
            <a:headEnd/>
            <a:tailEnd/>
          </a:ln>
        </p:spPr>
        <p:txBody>
          <a:bodyPr rot="0" vert="horz" wrap="square" lIns="91440" tIns="45720" rIns="91440" bIns="45720" anchor="b" anchorCtr="0">
            <a:noAutofit/>
          </a:bodyPr>
          <a:lstStyle/>
          <a:p>
            <a:pPr algn="r">
              <a:lnSpc>
                <a:spcPct val="107000"/>
              </a:lnSpc>
              <a:spcAft>
                <a:spcPts val="800"/>
              </a:spcAft>
            </a:pPr>
            <a:r>
              <a:rPr lang="en-US" sz="900" b="0" kern="1200" dirty="0">
                <a:solidFill>
                  <a:schemeClr val="tx1">
                    <a:lumMod val="85000"/>
                    <a:lumOff val="15000"/>
                  </a:schemeClr>
                </a:solidFill>
                <a:effectLst/>
                <a:latin typeface="+mn-lt"/>
                <a:ea typeface="+mn-ea"/>
                <a:cs typeface="+mn-cs"/>
              </a:rPr>
              <a:t>EU Support for Climate Action in IPA II Beneficiaries</a:t>
            </a:r>
            <a:endParaRPr lang="pl-PL" sz="900" b="0" dirty="0">
              <a:solidFill>
                <a:schemeClr val="tx1">
                  <a:lumMod val="85000"/>
                  <a:lumOff val="15000"/>
                </a:schemeClr>
              </a:solidFill>
              <a:effectLst/>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62802799"/>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91BE50-2382-4C46-A181-037501D552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TR"/>
          </a:p>
        </p:txBody>
      </p:sp>
      <p:sp>
        <p:nvSpPr>
          <p:cNvPr id="3" name="Text Placeholder 2">
            <a:extLst>
              <a:ext uri="{FF2B5EF4-FFF2-40B4-BE49-F238E27FC236}">
                <a16:creationId xmlns:a16="http://schemas.microsoft.com/office/drawing/2014/main" id="{21FC8611-E67B-184A-85EE-DE9215171E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Date Placeholder 3">
            <a:extLst>
              <a:ext uri="{FF2B5EF4-FFF2-40B4-BE49-F238E27FC236}">
                <a16:creationId xmlns:a16="http://schemas.microsoft.com/office/drawing/2014/main" id="{58CE1377-2F03-F24F-888F-274F39CDB0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E3EA49-5846-FB4D-9C60-E0882E77EEFC}" type="datetimeFigureOut">
              <a:rPr lang="en-TR" smtClean="0"/>
              <a:t>10/09/2025</a:t>
            </a:fld>
            <a:endParaRPr lang="en-TR"/>
          </a:p>
        </p:txBody>
      </p:sp>
      <p:sp>
        <p:nvSpPr>
          <p:cNvPr id="5" name="Footer Placeholder 4">
            <a:extLst>
              <a:ext uri="{FF2B5EF4-FFF2-40B4-BE49-F238E27FC236}">
                <a16:creationId xmlns:a16="http://schemas.microsoft.com/office/drawing/2014/main" id="{A3D7CD2E-1412-2544-9449-BAC2E3A395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TR"/>
          </a:p>
        </p:txBody>
      </p:sp>
      <p:sp>
        <p:nvSpPr>
          <p:cNvPr id="6" name="Slide Number Placeholder 5">
            <a:extLst>
              <a:ext uri="{FF2B5EF4-FFF2-40B4-BE49-F238E27FC236}">
                <a16:creationId xmlns:a16="http://schemas.microsoft.com/office/drawing/2014/main" id="{A76D7C68-64E7-3041-AFFB-5339E6851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E001D0-7561-CF42-8E17-D3A90E5E4B57}" type="slidenum">
              <a:rPr lang="en-TR" smtClean="0"/>
              <a:t>‹#›</a:t>
            </a:fld>
            <a:endParaRPr lang="en-TR"/>
          </a:p>
        </p:txBody>
      </p:sp>
    </p:spTree>
    <p:extLst>
      <p:ext uri="{BB962C8B-B14F-4D97-AF65-F5344CB8AC3E}">
        <p14:creationId xmlns:p14="http://schemas.microsoft.com/office/powerpoint/2010/main" val="3826680652"/>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chteck 1"/>
          <p:cNvSpPr/>
          <p:nvPr userDrawn="1"/>
        </p:nvSpPr>
        <p:spPr bwMode="auto">
          <a:xfrm>
            <a:off x="0" y="1"/>
            <a:ext cx="12192000" cy="5961062"/>
          </a:xfrm>
          <a:prstGeom prst="rect">
            <a:avLst/>
          </a:prstGeom>
          <a:solidFill>
            <a:srgbClr val="0033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dirty="0">
              <a:ln>
                <a:noFill/>
              </a:ln>
              <a:solidFill>
                <a:srgbClr val="999999"/>
              </a:solidFill>
              <a:effectLst/>
              <a:latin typeface="Arial" charset="0"/>
            </a:endParaRPr>
          </a:p>
        </p:txBody>
      </p:sp>
      <p:sp>
        <p:nvSpPr>
          <p:cNvPr id="12" name="Rechteck 11"/>
          <p:cNvSpPr/>
          <p:nvPr userDrawn="1"/>
        </p:nvSpPr>
        <p:spPr bwMode="auto">
          <a:xfrm flipV="1">
            <a:off x="0" y="5947253"/>
            <a:ext cx="12192000" cy="68314"/>
          </a:xfrm>
          <a:prstGeom prst="rect">
            <a:avLst/>
          </a:prstGeom>
          <a:solidFill>
            <a:srgbClr val="FFCC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dirty="0">
              <a:ln>
                <a:noFill/>
              </a:ln>
              <a:solidFill>
                <a:srgbClr val="999999"/>
              </a:solidFill>
              <a:effectLst/>
              <a:latin typeface="Arial" charset="0"/>
            </a:endParaRPr>
          </a:p>
        </p:txBody>
      </p:sp>
      <p:sp>
        <p:nvSpPr>
          <p:cNvPr id="5" name="Rechteck 4"/>
          <p:cNvSpPr/>
          <p:nvPr userDrawn="1"/>
        </p:nvSpPr>
        <p:spPr bwMode="auto">
          <a:xfrm>
            <a:off x="274904" y="189672"/>
            <a:ext cx="11644941" cy="100836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dirty="0">
              <a:ln>
                <a:noFill/>
              </a:ln>
              <a:solidFill>
                <a:srgbClr val="999999"/>
              </a:solidFill>
              <a:effectLst/>
              <a:latin typeface="Arial" charset="0"/>
            </a:endParaRPr>
          </a:p>
        </p:txBody>
      </p:sp>
      <p:pic>
        <p:nvPicPr>
          <p:cNvPr id="14" name="Bild 22" descr="flag_yellow_low_text.jpg">
            <a:extLst>
              <a:ext uri="{FF2B5EF4-FFF2-40B4-BE49-F238E27FC236}">
                <a16:creationId xmlns:a16="http://schemas.microsoft.com/office/drawing/2014/main" id="{03084F29-A0AB-4AFB-8D86-E3AA53C71177}"/>
              </a:ext>
            </a:extLst>
          </p:cNvPr>
          <p:cNvPicPr>
            <a:picLocks noChangeAspect="1"/>
          </p:cNvPicPr>
          <p:nvPr userDrawn="1"/>
        </p:nvPicPr>
        <p:blipFill>
          <a:blip r:embed="rId9" cstate="print">
            <a:extLst>
              <a:ext uri="{28A0092B-C50C-407E-A947-70E740481C1C}">
                <a14:useLocalDpi xmlns:a14="http://schemas.microsoft.com/office/drawing/2010/main" val="0"/>
              </a:ext>
            </a:extLst>
          </a:blip>
          <a:srcRect b="14076"/>
          <a:stretch>
            <a:fillRect/>
          </a:stretch>
        </p:blipFill>
        <p:spPr>
          <a:xfrm>
            <a:off x="543886" y="358449"/>
            <a:ext cx="1344644" cy="659690"/>
          </a:xfrm>
          <a:prstGeom prst="rect">
            <a:avLst/>
          </a:prstGeom>
        </p:spPr>
      </p:pic>
      <p:pic>
        <p:nvPicPr>
          <p:cNvPr id="15" name="Bild 13" descr="cofunded Kopie.png">
            <a:extLst>
              <a:ext uri="{FF2B5EF4-FFF2-40B4-BE49-F238E27FC236}">
                <a16:creationId xmlns:a16="http://schemas.microsoft.com/office/drawing/2014/main" id="{C00DDE96-A7D2-48C4-A3E3-C7E02EB6E96B}"/>
              </a:ext>
            </a:extLst>
          </p:cNvPr>
          <p:cNvPicPr>
            <a:picLocks noChangeAspect="1"/>
          </p:cNvPicPr>
          <p:nvPr userDrawn="1"/>
        </p:nvPicPr>
        <p:blipFill>
          <a:blip r:embed="rId10"/>
          <a:stretch>
            <a:fillRect/>
          </a:stretch>
        </p:blipFill>
        <p:spPr>
          <a:xfrm>
            <a:off x="531380" y="978413"/>
            <a:ext cx="1402243" cy="134356"/>
          </a:xfrm>
          <a:prstGeom prst="rect">
            <a:avLst/>
          </a:prstGeom>
        </p:spPr>
      </p:pic>
      <p:pic>
        <p:nvPicPr>
          <p:cNvPr id="17" name="Grafik 31">
            <a:extLst>
              <a:ext uri="{FF2B5EF4-FFF2-40B4-BE49-F238E27FC236}">
                <a16:creationId xmlns:a16="http://schemas.microsoft.com/office/drawing/2014/main" id="{4A62C617-6E2B-435B-B235-A5F48CAE33AE}"/>
              </a:ext>
            </a:extLst>
          </p:cNvPr>
          <p:cNvPicPr/>
          <p:nvPr userDrawn="1"/>
        </p:nvPicPr>
        <p:blipFill>
          <a:blip r:embed="rId11" cstate="print">
            <a:extLst>
              <a:ext uri="{28A0092B-C50C-407E-A947-70E740481C1C}">
                <a14:useLocalDpi xmlns:a14="http://schemas.microsoft.com/office/drawing/2010/main" val="0"/>
              </a:ext>
            </a:extLst>
          </a:blip>
          <a:stretch>
            <a:fillRect/>
          </a:stretch>
        </p:blipFill>
        <p:spPr>
          <a:xfrm>
            <a:off x="1989041" y="373678"/>
            <a:ext cx="1565041" cy="659690"/>
          </a:xfrm>
          <a:prstGeom prst="rect">
            <a:avLst/>
          </a:prstGeom>
        </p:spPr>
      </p:pic>
      <p:pic>
        <p:nvPicPr>
          <p:cNvPr id="18" name="Grafik 21">
            <a:extLst>
              <a:ext uri="{FF2B5EF4-FFF2-40B4-BE49-F238E27FC236}">
                <a16:creationId xmlns:a16="http://schemas.microsoft.com/office/drawing/2014/main" id="{727092A8-7D3C-443E-B278-BEE642371F4D}"/>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8427669" y="6173617"/>
            <a:ext cx="787920" cy="68314"/>
          </a:xfrm>
          <a:prstGeom prst="rect">
            <a:avLst/>
          </a:prstGeom>
        </p:spPr>
      </p:pic>
      <p:pic>
        <p:nvPicPr>
          <p:cNvPr id="19" name="Grafik 24">
            <a:extLst>
              <a:ext uri="{FF2B5EF4-FFF2-40B4-BE49-F238E27FC236}">
                <a16:creationId xmlns:a16="http://schemas.microsoft.com/office/drawing/2014/main" id="{6B2C76D0-3CFA-4C53-BFC0-E18E350CCA09}"/>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8427670" y="6330695"/>
            <a:ext cx="1730660" cy="337634"/>
          </a:xfrm>
          <a:prstGeom prst="rect">
            <a:avLst/>
          </a:prstGeom>
        </p:spPr>
      </p:pic>
      <p:pic>
        <p:nvPicPr>
          <p:cNvPr id="20" name="Picture 19" descr="Graphical user interface, application, Teams&#10;&#10;Description automatically generated">
            <a:extLst>
              <a:ext uri="{FF2B5EF4-FFF2-40B4-BE49-F238E27FC236}">
                <a16:creationId xmlns:a16="http://schemas.microsoft.com/office/drawing/2014/main" id="{6EE24A4C-3753-447A-B059-D9F524F52B5B}"/>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t="30831" b="27821"/>
          <a:stretch/>
        </p:blipFill>
        <p:spPr>
          <a:xfrm>
            <a:off x="10324552" y="6173617"/>
            <a:ext cx="1595293" cy="494712"/>
          </a:xfrm>
          <a:prstGeom prst="rect">
            <a:avLst/>
          </a:prstGeom>
        </p:spPr>
      </p:pic>
    </p:spTree>
    <p:extLst>
      <p:ext uri="{BB962C8B-B14F-4D97-AF65-F5344CB8AC3E}">
        <p14:creationId xmlns:p14="http://schemas.microsoft.com/office/powerpoint/2010/main" val="2651385871"/>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Lst>
  <p:transition/>
  <p:hf sldNum="0" hdr="0"/>
  <p:txStyles>
    <p:titleStyle>
      <a:lvl1pPr algn="l" rtl="0" eaLnBrk="1" fontAlgn="base" hangingPunct="1">
        <a:spcBef>
          <a:spcPct val="0"/>
        </a:spcBef>
        <a:spcAft>
          <a:spcPct val="0"/>
        </a:spcAft>
        <a:defRPr sz="24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p:titleStyle>
    <p:bodyStyle>
      <a:lvl1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ea typeface="+mn-ea"/>
          <a:cs typeface="+mn-cs"/>
        </a:defRPr>
      </a:lvl1pPr>
      <a:lvl2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2pPr>
      <a:lvl3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2.xml"/><Relationship Id="rId1" Type="http://schemas.openxmlformats.org/officeDocument/2006/relationships/slideLayout" Target="../slideLayouts/slideLayout34.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hyperlink" Target="https://www.naturebasedsolutionsinitiative.org/news/united-nations-environment-assembly-nature-based-solutions-definition/" TargetMode="External"/><Relationship Id="rId2" Type="http://schemas.openxmlformats.org/officeDocument/2006/relationships/notesSlide" Target="../notesSlides/notesSlide3.xml"/><Relationship Id="rId1" Type="http://schemas.openxmlformats.org/officeDocument/2006/relationships/slideLayout" Target="../slideLayouts/slideLayout34.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4.xml"/><Relationship Id="rId1" Type="http://schemas.openxmlformats.org/officeDocument/2006/relationships/slideLayout" Target="../slideLayouts/slideLayout34.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mcr2030.undrr.org/who-we-are" TargetMode="External"/><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5.xml"/><Relationship Id="rId1" Type="http://schemas.openxmlformats.org/officeDocument/2006/relationships/slideLayout" Target="../slideLayouts/slideLayout39.xml"/><Relationship Id="rId5" Type="http://schemas.openxmlformats.org/officeDocument/2006/relationships/image" Target="../media/image13.png"/><Relationship Id="rId4" Type="http://schemas.openxmlformats.org/officeDocument/2006/relationships/image" Target="../media/image14.tiff"/></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3.png"/><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7.xml"/><Relationship Id="rId1" Type="http://schemas.openxmlformats.org/officeDocument/2006/relationships/slideLayout" Target="../slideLayouts/slideLayout38.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8.xml"/><Relationship Id="rId1" Type="http://schemas.openxmlformats.org/officeDocument/2006/relationships/slideLayout" Target="../slideLayouts/slideLayout34.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9.tiff"/><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3" Type="http://schemas.openxmlformats.org/officeDocument/2006/relationships/hyperlink" Target="https://climate-adapt.eea.europa.eu/en/mission/solutions/mission-case-studies/valencian-multi-level-collaboration-space" TargetMode="External"/><Relationship Id="rId2" Type="http://schemas.openxmlformats.org/officeDocument/2006/relationships/hyperlink" Target="https://reachout-cities.eu/post_type_toolkit/floodadapt-tool/" TargetMode="External"/><Relationship Id="rId1" Type="http://schemas.openxmlformats.org/officeDocument/2006/relationships/slideLayout" Target="../slideLayouts/slideLayout38.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3" Type="http://schemas.openxmlformats.org/officeDocument/2006/relationships/hyperlink" Target="https://www.env-health.org/wp-content/uploads/2021/09/Turkey_Heatwaves_Briefing_EN.pdf" TargetMode="External"/><Relationship Id="rId2" Type="http://schemas.openxmlformats.org/officeDocument/2006/relationships/hyperlink" Target="https://reachout-cities.eu/post_type_toolkit/thermal-assessment-tool/" TargetMode="External"/><Relationship Id="rId1" Type="http://schemas.openxmlformats.org/officeDocument/2006/relationships/slideLayout" Target="../slideLayouts/slideLayout38.xml"/><Relationship Id="rId5" Type="http://schemas.openxmlformats.org/officeDocument/2006/relationships/image" Target="../media/image13.png"/><Relationship Id="rId4" Type="http://schemas.openxmlformats.org/officeDocument/2006/relationships/hyperlink" Target="https://climate-adapt.eea.europa.eu/en/observatory/policy-context/country-profiles/italy"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2.tiff"/><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34.xml"/><Relationship Id="rId6" Type="http://schemas.openxmlformats.org/officeDocument/2006/relationships/image" Target="../media/image13.png"/><Relationship Id="rId5" Type="http://schemas.openxmlformats.org/officeDocument/2006/relationships/image" Target="../media/image25.tiff"/><Relationship Id="rId4" Type="http://schemas.openxmlformats.org/officeDocument/2006/relationships/image" Target="../media/image24.tiff"/></Relationships>
</file>

<file path=ppt/slides/_rels/slide19.xml.rels><?xml version="1.0" encoding="UTF-8" standalone="yes"?>
<Relationships xmlns="http://schemas.openxmlformats.org/package/2006/relationships"><Relationship Id="rId8" Type="http://schemas.openxmlformats.org/officeDocument/2006/relationships/hyperlink" Target="https://naturebasedsolutions.org/" TargetMode="External"/><Relationship Id="rId3" Type="http://schemas.openxmlformats.org/officeDocument/2006/relationships/image" Target="../media/image23.png"/><Relationship Id="rId7" Type="http://schemas.openxmlformats.org/officeDocument/2006/relationships/hyperlink" Target="https://app.mapx.org/?project=MX-2LD-FBB-58N-ROK-8RH&amp;language=en" TargetMode="External"/><Relationship Id="rId2" Type="http://schemas.openxmlformats.org/officeDocument/2006/relationships/notesSlide" Target="../notesSlides/notesSlide11.xml"/><Relationship Id="rId1" Type="http://schemas.openxmlformats.org/officeDocument/2006/relationships/slideLayout" Target="../slideLayouts/slideLayout34.xml"/><Relationship Id="rId6" Type="http://schemas.openxmlformats.org/officeDocument/2006/relationships/hyperlink" Target="https://pedrr.org/mapping-eco-drr-opportunities/" TargetMode="External"/><Relationship Id="rId11" Type="http://schemas.openxmlformats.org/officeDocument/2006/relationships/image" Target="../media/image13.png"/><Relationship Id="rId5" Type="http://schemas.openxmlformats.org/officeDocument/2006/relationships/hyperlink" Target="https://climate-adapt.eea.europa.eu/en/knowledge/adaptation-information/adaptation-options" TargetMode="External"/><Relationship Id="rId10" Type="http://schemas.openxmlformats.org/officeDocument/2006/relationships/hyperlink" Target="https://www.adaptationcommunity.net/monitoring-evaluation/toolbox/" TargetMode="External"/><Relationship Id="rId4" Type="http://schemas.openxmlformats.org/officeDocument/2006/relationships/image" Target="../media/image24.tiff"/><Relationship Id="rId9" Type="http://schemas.openxmlformats.org/officeDocument/2006/relationships/hyperlink" Target="https://naturalcapitalproject.stanford.edu/software/invest"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2.xml"/><Relationship Id="rId1" Type="http://schemas.openxmlformats.org/officeDocument/2006/relationships/slideLayout" Target="../slideLayouts/slideLayout34.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D3C061CE-3017-9FF4-CDAC-BD41BE625355}"/>
              </a:ext>
            </a:extLst>
          </p:cNvPr>
          <p:cNvSpPr>
            <a:spLocks noGrp="1"/>
          </p:cNvSpPr>
          <p:nvPr>
            <p:ph idx="1"/>
          </p:nvPr>
        </p:nvSpPr>
        <p:spPr>
          <a:xfrm>
            <a:off x="838200" y="2123967"/>
            <a:ext cx="10515600" cy="1413521"/>
          </a:xfrm>
        </p:spPr>
        <p:txBody>
          <a:bodyPr>
            <a:normAutofit fontScale="25000" lnSpcReduction="20000"/>
          </a:bodyPr>
          <a:lstStyle/>
          <a:p>
            <a:pPr marL="0" indent="0" algn="ctr">
              <a:buNone/>
              <a:defRPr/>
            </a:pPr>
            <a:r>
              <a:rPr lang="en-US" sz="14400" b="1" dirty="0">
                <a:solidFill>
                  <a:srgbClr val="0070C0"/>
                </a:solidFill>
                <a:latin typeface="Arial" panose="020B0604020202020204" pitchFamily="34" charset="0"/>
                <a:cs typeface="Arial" panose="020B0604020202020204" pitchFamily="34" charset="0"/>
              </a:rPr>
              <a:t>GUIDELINES ON </a:t>
            </a:r>
          </a:p>
          <a:p>
            <a:pPr marL="0" indent="0" algn="ctr">
              <a:buNone/>
              <a:defRPr/>
            </a:pPr>
            <a:r>
              <a:rPr lang="en-US" sz="14400" b="1" dirty="0">
                <a:solidFill>
                  <a:srgbClr val="0070C0"/>
                </a:solidFill>
                <a:latin typeface="Arial" panose="020B0604020202020204" pitchFamily="34" charset="0"/>
                <a:cs typeface="Arial" panose="020B0604020202020204" pitchFamily="34" charset="0"/>
              </a:rPr>
              <a:t>NATURE-BASED SOLUTIONS AND OTHER </a:t>
            </a:r>
          </a:p>
          <a:p>
            <a:pPr marL="0" indent="0" algn="ctr">
              <a:buNone/>
              <a:defRPr/>
            </a:pPr>
            <a:r>
              <a:rPr lang="en-US" sz="14400" b="1" dirty="0">
                <a:solidFill>
                  <a:srgbClr val="0070C0"/>
                </a:solidFill>
                <a:latin typeface="Arial" panose="020B0604020202020204" pitchFamily="34" charset="0"/>
                <a:cs typeface="Arial" panose="020B0604020202020204" pitchFamily="34" charset="0"/>
              </a:rPr>
              <a:t>ADAPTATION PRACTICES</a:t>
            </a:r>
            <a:endParaRPr lang="bs-Latn-BA" sz="14400" b="1" baseline="30000" dirty="0">
              <a:solidFill>
                <a:srgbClr val="0070C0"/>
              </a:solidFill>
              <a:latin typeface="Arial" panose="020B0604020202020204" pitchFamily="34" charset="0"/>
              <a:cs typeface="Arial" panose="020B0604020202020204" pitchFamily="34" charset="0"/>
            </a:endParaRPr>
          </a:p>
          <a:p>
            <a:pPr marL="0" indent="0">
              <a:lnSpc>
                <a:spcPct val="115000"/>
              </a:lnSpc>
              <a:buNone/>
            </a:pPr>
            <a:endParaRPr lang="en-US" sz="8600" dirty="0">
              <a:ea typeface="Arial" panose="020B0604020202020204" pitchFamily="34" charset="0"/>
            </a:endParaRPr>
          </a:p>
          <a:p>
            <a:pPr marL="0" indent="0">
              <a:lnSpc>
                <a:spcPct val="115000"/>
              </a:lnSpc>
              <a:buNone/>
            </a:pPr>
            <a:r>
              <a:rPr lang="en-US" sz="11200" dirty="0">
                <a:ea typeface="Arial" panose="020B0604020202020204" pitchFamily="34" charset="0"/>
              </a:rPr>
              <a:t>Mr. Alejandro Jimenez</a:t>
            </a:r>
            <a:endParaRPr lang="tr-TR" sz="11200" dirty="0">
              <a:ea typeface="Arial" panose="020B0604020202020204" pitchFamily="34" charset="0"/>
            </a:endParaRPr>
          </a:p>
          <a:p>
            <a:pPr marL="0" indent="0">
              <a:lnSpc>
                <a:spcPct val="115000"/>
              </a:lnSpc>
              <a:buNone/>
            </a:pPr>
            <a:r>
              <a:rPr lang="en-US" sz="11200" dirty="0">
                <a:ea typeface="Arial" panose="020B0604020202020204" pitchFamily="34" charset="0"/>
              </a:rPr>
              <a:t>Nature- based solutions expert, Spain</a:t>
            </a:r>
            <a:br>
              <a:rPr lang="en-US" sz="11200" dirty="0">
                <a:ea typeface="Arial" panose="020B0604020202020204" pitchFamily="34" charset="0"/>
              </a:rPr>
            </a:br>
            <a:endParaRPr lang="en-US" sz="11200" dirty="0">
              <a:ea typeface="Arial" panose="020B0604020202020204" pitchFamily="34" charset="0"/>
            </a:endParaRPr>
          </a:p>
          <a:p>
            <a:pPr marL="0" indent="0" algn="ctr">
              <a:lnSpc>
                <a:spcPct val="115000"/>
              </a:lnSpc>
              <a:buNone/>
            </a:pPr>
            <a:endParaRPr lang="en-US" sz="8600" dirty="0">
              <a:ea typeface="Arial" panose="020B0604020202020204" pitchFamily="34" charset="0"/>
            </a:endParaRPr>
          </a:p>
          <a:p>
            <a:pPr marL="0" indent="0" algn="ctr">
              <a:lnSpc>
                <a:spcPct val="115000"/>
              </a:lnSpc>
              <a:buNone/>
            </a:pPr>
            <a:r>
              <a:rPr lang="en-US" sz="8600" dirty="0">
                <a:ea typeface="Arial" panose="020B0604020202020204" pitchFamily="34" charset="0"/>
              </a:rPr>
              <a:t>2025-10-13</a:t>
            </a:r>
          </a:p>
          <a:p>
            <a:pPr marL="0" indent="0">
              <a:lnSpc>
                <a:spcPct val="115000"/>
              </a:lnSpc>
              <a:buNone/>
            </a:pPr>
            <a:endParaRPr lang="tr-TR" sz="8600" dirty="0">
              <a:ea typeface="Arial" panose="020B0604020202020204" pitchFamily="34" charset="0"/>
            </a:endParaRPr>
          </a:p>
          <a:p>
            <a:pPr>
              <a:lnSpc>
                <a:spcPct val="115000"/>
              </a:lnSpc>
            </a:pPr>
            <a:endParaRPr lang="en-US" sz="2400" dirty="0">
              <a:solidFill>
                <a:srgbClr val="FFC000"/>
              </a:solidFill>
              <a:ea typeface="Arial" panose="020B0604020202020204" pitchFamily="34" charset="0"/>
            </a:endParaRPr>
          </a:p>
          <a:p>
            <a:pPr>
              <a:lnSpc>
                <a:spcPct val="115000"/>
              </a:lnSpc>
            </a:pPr>
            <a:endParaRPr lang="en-US" sz="2400" dirty="0">
              <a:solidFill>
                <a:srgbClr val="FFC000"/>
              </a:solidFill>
              <a:ea typeface="Arial" panose="020B0604020202020204" pitchFamily="34" charset="0"/>
            </a:endParaRPr>
          </a:p>
          <a:p>
            <a:pPr>
              <a:lnSpc>
                <a:spcPct val="115000"/>
              </a:lnSpc>
            </a:pPr>
            <a:r>
              <a:rPr lang="en-US" sz="2400" dirty="0">
                <a:solidFill>
                  <a:schemeClr val="bg1"/>
                </a:solidFill>
                <a:ea typeface="Arial" panose="020B0604020202020204" pitchFamily="34" charset="0"/>
              </a:rPr>
              <a:t>13 October</a:t>
            </a:r>
            <a:r>
              <a:rPr lang="en-GB" sz="2400" dirty="0">
                <a:solidFill>
                  <a:schemeClr val="bg1"/>
                </a:solidFill>
                <a:ea typeface="Arial" panose="020B0604020202020204" pitchFamily="34" charset="0"/>
              </a:rPr>
              <a:t>202</a:t>
            </a:r>
            <a:r>
              <a:rPr lang="en-US" sz="2400" dirty="0">
                <a:solidFill>
                  <a:schemeClr val="bg1"/>
                </a:solidFill>
                <a:ea typeface="Arial" panose="020B0604020202020204" pitchFamily="34" charset="0"/>
              </a:rPr>
              <a:t>5</a:t>
            </a:r>
            <a:endParaRPr lang="en-GB" sz="2400" dirty="0">
              <a:solidFill>
                <a:schemeClr val="bg1"/>
              </a:solidFill>
              <a:ea typeface="Arial" panose="020B0604020202020204" pitchFamily="34" charset="0"/>
            </a:endParaRPr>
          </a:p>
          <a:p>
            <a:pPr>
              <a:lnSpc>
                <a:spcPct val="115000"/>
              </a:lnSpc>
            </a:pPr>
            <a:endParaRPr lang="en-CA" sz="2400" dirty="0">
              <a:solidFill>
                <a:srgbClr val="FFC000"/>
              </a:solidFill>
              <a:ea typeface="Arial" panose="020B0604020202020204" pitchFamily="34" charset="0"/>
            </a:endParaRPr>
          </a:p>
          <a:p>
            <a:pPr>
              <a:lnSpc>
                <a:spcPct val="115000"/>
              </a:lnSpc>
            </a:pPr>
            <a:r>
              <a:rPr lang="en-US" sz="2400" dirty="0">
                <a:solidFill>
                  <a:schemeClr val="bg1"/>
                </a:solidFill>
                <a:ea typeface="Arial" panose="020B0604020202020204" pitchFamily="34" charset="0"/>
              </a:rPr>
              <a:t>13 October</a:t>
            </a:r>
            <a:r>
              <a:rPr lang="en-GB" sz="2400" dirty="0">
                <a:solidFill>
                  <a:schemeClr val="bg1"/>
                </a:solidFill>
                <a:ea typeface="Arial" panose="020B0604020202020204" pitchFamily="34" charset="0"/>
              </a:rPr>
              <a:t>202</a:t>
            </a:r>
            <a:r>
              <a:rPr lang="en-US" sz="2400" dirty="0">
                <a:solidFill>
                  <a:schemeClr val="bg1"/>
                </a:solidFill>
                <a:ea typeface="Arial" panose="020B0604020202020204" pitchFamily="34" charset="0"/>
              </a:rPr>
              <a:t>5</a:t>
            </a:r>
            <a:endParaRPr lang="tr-TR" sz="2400" dirty="0">
              <a:solidFill>
                <a:srgbClr val="FFC000"/>
              </a:solidFill>
              <a:ea typeface="Arial" panose="020B0604020202020204" pitchFamily="34" charset="0"/>
            </a:endParaRPr>
          </a:p>
          <a:p>
            <a:pPr>
              <a:lnSpc>
                <a:spcPct val="115000"/>
              </a:lnSpc>
            </a:pPr>
            <a:endParaRPr lang="tr-TR" sz="2400" dirty="0">
              <a:solidFill>
                <a:srgbClr val="FFC000"/>
              </a:solidFill>
              <a:ea typeface="Arial" panose="020B0604020202020204" pitchFamily="34" charset="0"/>
            </a:endParaRPr>
          </a:p>
          <a:p>
            <a:pPr algn="ctr">
              <a:lnSpc>
                <a:spcPct val="115000"/>
              </a:lnSpc>
            </a:pPr>
            <a:r>
              <a:rPr lang="en-US" sz="2000" dirty="0">
                <a:solidFill>
                  <a:schemeClr val="bg1"/>
                </a:solidFill>
                <a:ea typeface="Arial" panose="020B0604020202020204" pitchFamily="34" charset="0"/>
              </a:rPr>
              <a:t>13 October</a:t>
            </a:r>
            <a:r>
              <a:rPr lang="en-GB" sz="2000" dirty="0">
                <a:solidFill>
                  <a:schemeClr val="bg1"/>
                </a:solidFill>
                <a:ea typeface="Arial" panose="020B0604020202020204" pitchFamily="34" charset="0"/>
              </a:rPr>
              <a:t>202</a:t>
            </a:r>
            <a:r>
              <a:rPr lang="en-US" sz="2000" dirty="0">
                <a:solidFill>
                  <a:schemeClr val="bg1"/>
                </a:solidFill>
                <a:ea typeface="Arial" panose="020B0604020202020204" pitchFamily="34" charset="0"/>
              </a:rPr>
              <a:t>5</a:t>
            </a:r>
            <a:endParaRPr lang="en-GB" sz="2000" dirty="0">
              <a:solidFill>
                <a:schemeClr val="bg1"/>
              </a:solidFill>
              <a:ea typeface="Arial" panose="020B0604020202020204" pitchFamily="34" charset="0"/>
            </a:endParaRPr>
          </a:p>
          <a:p>
            <a:pPr marL="0" indent="0">
              <a:buNone/>
            </a:pPr>
            <a:endParaRPr lang="en-US" dirty="0"/>
          </a:p>
        </p:txBody>
      </p:sp>
      <p:pic>
        <p:nvPicPr>
          <p:cNvPr id="7" name="Paveikslėlis 6">
            <a:extLst>
              <a:ext uri="{FF2B5EF4-FFF2-40B4-BE49-F238E27FC236}">
                <a16:creationId xmlns:a16="http://schemas.microsoft.com/office/drawing/2014/main" id="{7C1A0603-2DC2-06D2-D884-2F6B38539992}"/>
              </a:ext>
            </a:extLst>
          </p:cNvPr>
          <p:cNvPicPr>
            <a:picLocks noChangeAspect="1"/>
          </p:cNvPicPr>
          <p:nvPr/>
        </p:nvPicPr>
        <p:blipFill>
          <a:blip r:embed="rId3"/>
          <a:stretch>
            <a:fillRect/>
          </a:stretch>
        </p:blipFill>
        <p:spPr>
          <a:xfrm>
            <a:off x="4440161" y="514430"/>
            <a:ext cx="3089912" cy="1112892"/>
          </a:xfrm>
          <a:prstGeom prst="rect">
            <a:avLst/>
          </a:prstGeom>
        </p:spPr>
      </p:pic>
    </p:spTree>
    <p:extLst>
      <p:ext uri="{BB962C8B-B14F-4D97-AF65-F5344CB8AC3E}">
        <p14:creationId xmlns:p14="http://schemas.microsoft.com/office/powerpoint/2010/main" val="1102079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89DB100-0DF6-5C4B-B11D-D2BB4FF94094}"/>
              </a:ext>
            </a:extLst>
          </p:cNvPr>
          <p:cNvSpPr txBox="1"/>
          <p:nvPr/>
        </p:nvSpPr>
        <p:spPr>
          <a:xfrm>
            <a:off x="594105" y="1270413"/>
            <a:ext cx="7587369" cy="1200329"/>
          </a:xfrm>
          <a:prstGeom prst="rect">
            <a:avLst/>
          </a:prstGeom>
          <a:noFill/>
        </p:spPr>
        <p:txBody>
          <a:bodyPr wrap="square" rtlCol="0">
            <a:spAutoFit/>
          </a:bodyPr>
          <a:lstStyle/>
          <a:p>
            <a:r>
              <a:rPr lang="en-US" sz="2400" i="1" dirty="0">
                <a:solidFill>
                  <a:schemeClr val="tx1"/>
                </a:solidFill>
                <a:latin typeface="+mj-lt"/>
              </a:rPr>
              <a:t> Presentation  key Goal</a:t>
            </a:r>
            <a:r>
              <a:rPr lang="en-US" sz="2400" dirty="0">
                <a:solidFill>
                  <a:schemeClr val="tx1"/>
                </a:solidFill>
                <a:latin typeface="+mj-lt"/>
              </a:rPr>
              <a:t>: </a:t>
            </a:r>
          </a:p>
          <a:p>
            <a:r>
              <a:rPr lang="en-US" sz="2400" b="0" i="1" dirty="0">
                <a:solidFill>
                  <a:schemeClr val="tx1"/>
                </a:solidFill>
                <a:latin typeface="+mj-lt"/>
              </a:rPr>
              <a:t>show toolkits &amp; other contents of the Guidelines that municipalities can use to prepare adaptation projects.</a:t>
            </a:r>
            <a:endParaRPr lang="en-US" sz="2400" dirty="0">
              <a:solidFill>
                <a:schemeClr val="tx1"/>
              </a:solidFill>
              <a:latin typeface="+mj-lt"/>
            </a:endParaRPr>
          </a:p>
        </p:txBody>
      </p:sp>
      <p:pic>
        <p:nvPicPr>
          <p:cNvPr id="8" name="Picture 7">
            <a:extLst>
              <a:ext uri="{FF2B5EF4-FFF2-40B4-BE49-F238E27FC236}">
                <a16:creationId xmlns:a16="http://schemas.microsoft.com/office/drawing/2014/main" id="{1DD05726-6F6F-3746-8097-97FA43C01D40}"/>
              </a:ext>
            </a:extLst>
          </p:cNvPr>
          <p:cNvPicPr>
            <a:picLocks noChangeAspect="1"/>
          </p:cNvPicPr>
          <p:nvPr/>
        </p:nvPicPr>
        <p:blipFill>
          <a:blip r:embed="rId3"/>
          <a:stretch>
            <a:fillRect/>
          </a:stretch>
        </p:blipFill>
        <p:spPr>
          <a:xfrm>
            <a:off x="7259930" y="1270413"/>
            <a:ext cx="4912659" cy="3815151"/>
          </a:xfrm>
          <a:prstGeom prst="rect">
            <a:avLst/>
          </a:prstGeom>
        </p:spPr>
      </p:pic>
      <p:sp>
        <p:nvSpPr>
          <p:cNvPr id="4" name="TextBox 3">
            <a:extLst>
              <a:ext uri="{FF2B5EF4-FFF2-40B4-BE49-F238E27FC236}">
                <a16:creationId xmlns:a16="http://schemas.microsoft.com/office/drawing/2014/main" id="{D9FDA98C-5DFD-3946-A924-98A6F0D59561}"/>
              </a:ext>
            </a:extLst>
          </p:cNvPr>
          <p:cNvSpPr txBox="1"/>
          <p:nvPr/>
        </p:nvSpPr>
        <p:spPr>
          <a:xfrm>
            <a:off x="1677213" y="2390943"/>
            <a:ext cx="7043827" cy="4467057"/>
          </a:xfrm>
          <a:prstGeom prst="rect">
            <a:avLst/>
          </a:prstGeom>
          <a:noFill/>
        </p:spPr>
        <p:txBody>
          <a:bodyPr wrap="square" rtlCol="0">
            <a:spAutoFit/>
          </a:bodyPr>
          <a:lstStyle/>
          <a:p>
            <a:pPr>
              <a:lnSpc>
                <a:spcPct val="150000"/>
              </a:lnSpc>
            </a:pPr>
            <a:r>
              <a:rPr lang="en-US" sz="2400" dirty="0">
                <a:solidFill>
                  <a:schemeClr val="tx1"/>
                </a:solidFill>
                <a:latin typeface="+mj-lt"/>
              </a:rPr>
              <a:t>Walk through the contents of the Guidelines:</a:t>
            </a:r>
          </a:p>
          <a:p>
            <a:pPr marL="342900" indent="-342900">
              <a:lnSpc>
                <a:spcPct val="150000"/>
              </a:lnSpc>
              <a:buFontTx/>
              <a:buChar char="-"/>
            </a:pPr>
            <a:r>
              <a:rPr lang="en-US" sz="2400" dirty="0">
                <a:solidFill>
                  <a:schemeClr val="tx1"/>
                </a:solidFill>
                <a:latin typeface="+mj-lt"/>
              </a:rPr>
              <a:t>Urban adaptation options</a:t>
            </a:r>
          </a:p>
          <a:p>
            <a:pPr marL="342900" indent="-342900">
              <a:lnSpc>
                <a:spcPct val="150000"/>
              </a:lnSpc>
              <a:buFontTx/>
              <a:buChar char="-"/>
            </a:pPr>
            <a:r>
              <a:rPr lang="en-US" sz="2400" dirty="0">
                <a:solidFill>
                  <a:schemeClr val="tx1"/>
                </a:solidFill>
                <a:latin typeface="+mj-lt"/>
              </a:rPr>
              <a:t>Comparing </a:t>
            </a:r>
            <a:r>
              <a:rPr lang="en-US" sz="2400" dirty="0" err="1">
                <a:solidFill>
                  <a:schemeClr val="tx1"/>
                </a:solidFill>
                <a:latin typeface="+mj-lt"/>
              </a:rPr>
              <a:t>NbS</a:t>
            </a:r>
            <a:r>
              <a:rPr lang="en-US" sz="2400" dirty="0">
                <a:solidFill>
                  <a:schemeClr val="tx1"/>
                </a:solidFill>
                <a:latin typeface="+mj-lt"/>
              </a:rPr>
              <a:t> with infrastructure options</a:t>
            </a:r>
          </a:p>
          <a:p>
            <a:pPr marL="342900" indent="-342900">
              <a:lnSpc>
                <a:spcPct val="150000"/>
              </a:lnSpc>
              <a:buFontTx/>
              <a:buChar char="-"/>
            </a:pPr>
            <a:r>
              <a:rPr lang="en-US" sz="2400" dirty="0">
                <a:solidFill>
                  <a:schemeClr val="tx1"/>
                </a:solidFill>
                <a:latin typeface="+mj-lt"/>
              </a:rPr>
              <a:t>Practice, definitions &amp; tips</a:t>
            </a:r>
          </a:p>
          <a:p>
            <a:pPr marL="342900" indent="-342900">
              <a:lnSpc>
                <a:spcPct val="150000"/>
              </a:lnSpc>
              <a:buFontTx/>
              <a:buChar char="-"/>
            </a:pPr>
            <a:r>
              <a:rPr lang="en-US" sz="2400" dirty="0">
                <a:solidFill>
                  <a:schemeClr val="tx1"/>
                </a:solidFill>
                <a:latin typeface="+mj-lt"/>
              </a:rPr>
              <a:t>Climate Risk Analysis &amp; Adaptation: Steps &amp; Tools</a:t>
            </a:r>
          </a:p>
          <a:p>
            <a:pPr marL="342900" indent="-342900">
              <a:lnSpc>
                <a:spcPct val="150000"/>
              </a:lnSpc>
              <a:buFontTx/>
              <a:buChar char="-"/>
            </a:pPr>
            <a:r>
              <a:rPr lang="en-US" sz="2400" dirty="0">
                <a:solidFill>
                  <a:schemeClr val="tx1"/>
                </a:solidFill>
                <a:latin typeface="+mj-lt"/>
              </a:rPr>
              <a:t>Tools &amp; Examples of </a:t>
            </a:r>
            <a:r>
              <a:rPr lang="en-US" sz="2400" dirty="0" err="1">
                <a:solidFill>
                  <a:schemeClr val="tx1"/>
                </a:solidFill>
                <a:latin typeface="+mj-lt"/>
              </a:rPr>
              <a:t>NbS</a:t>
            </a:r>
            <a:r>
              <a:rPr lang="en-US" sz="2400" dirty="0">
                <a:solidFill>
                  <a:schemeClr val="tx1"/>
                </a:solidFill>
                <a:latin typeface="+mj-lt"/>
              </a:rPr>
              <a:t> for climate hazards</a:t>
            </a:r>
          </a:p>
          <a:p>
            <a:pPr marL="342900" indent="-342900">
              <a:lnSpc>
                <a:spcPct val="150000"/>
              </a:lnSpc>
              <a:buFontTx/>
              <a:buChar char="-"/>
            </a:pPr>
            <a:r>
              <a:rPr lang="en-US" sz="2400" dirty="0">
                <a:solidFill>
                  <a:schemeClr val="tx1"/>
                </a:solidFill>
                <a:latin typeface="+mj-lt"/>
              </a:rPr>
              <a:t>Toolkits available for designing adaptation options</a:t>
            </a:r>
          </a:p>
          <a:p>
            <a:pPr marL="342900" indent="-342900">
              <a:lnSpc>
                <a:spcPct val="150000"/>
              </a:lnSpc>
              <a:buFontTx/>
              <a:buChar char="-"/>
            </a:pPr>
            <a:r>
              <a:rPr lang="en-US" sz="2400" dirty="0">
                <a:solidFill>
                  <a:schemeClr val="tx1"/>
                </a:solidFill>
                <a:latin typeface="+mj-lt"/>
              </a:rPr>
              <a:t>Way forward</a:t>
            </a:r>
          </a:p>
        </p:txBody>
      </p:sp>
      <p:pic>
        <p:nvPicPr>
          <p:cNvPr id="5" name="Paveikslėlis 4">
            <a:extLst>
              <a:ext uri="{FF2B5EF4-FFF2-40B4-BE49-F238E27FC236}">
                <a16:creationId xmlns:a16="http://schemas.microsoft.com/office/drawing/2014/main" id="{889FFD52-6F78-F87A-96DD-E438B868FBB0}"/>
              </a:ext>
            </a:extLst>
          </p:cNvPr>
          <p:cNvPicPr>
            <a:picLocks noChangeAspect="1"/>
          </p:cNvPicPr>
          <p:nvPr/>
        </p:nvPicPr>
        <p:blipFill>
          <a:blip r:embed="rId4"/>
          <a:stretch>
            <a:fillRect/>
          </a:stretch>
        </p:blipFill>
        <p:spPr>
          <a:xfrm>
            <a:off x="4387789" y="157521"/>
            <a:ext cx="3089912" cy="1112892"/>
          </a:xfrm>
          <a:prstGeom prst="rect">
            <a:avLst/>
          </a:prstGeom>
        </p:spPr>
      </p:pic>
    </p:spTree>
    <p:extLst>
      <p:ext uri="{BB962C8B-B14F-4D97-AF65-F5344CB8AC3E}">
        <p14:creationId xmlns:p14="http://schemas.microsoft.com/office/powerpoint/2010/main" val="469104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3F136-C5E1-3F4F-85CC-878D1612D645}"/>
              </a:ext>
            </a:extLst>
          </p:cNvPr>
          <p:cNvSpPr>
            <a:spLocks noGrp="1"/>
          </p:cNvSpPr>
          <p:nvPr>
            <p:ph type="title"/>
          </p:nvPr>
        </p:nvSpPr>
        <p:spPr>
          <a:xfrm>
            <a:off x="838200" y="1051599"/>
            <a:ext cx="10515600" cy="719299"/>
          </a:xfrm>
        </p:spPr>
        <p:txBody>
          <a:bodyPr/>
          <a:lstStyle/>
          <a:p>
            <a:r>
              <a:rPr lang="en-US" dirty="0"/>
              <a:t>A definition of Nature-based Solutions</a:t>
            </a:r>
          </a:p>
        </p:txBody>
      </p:sp>
      <p:sp>
        <p:nvSpPr>
          <p:cNvPr id="3" name="Content Placeholder 2">
            <a:extLst>
              <a:ext uri="{FF2B5EF4-FFF2-40B4-BE49-F238E27FC236}">
                <a16:creationId xmlns:a16="http://schemas.microsoft.com/office/drawing/2014/main" id="{87CD0AB3-B25D-4547-B744-5A153FF88DE3}"/>
              </a:ext>
            </a:extLst>
          </p:cNvPr>
          <p:cNvSpPr>
            <a:spLocks noGrp="1"/>
          </p:cNvSpPr>
          <p:nvPr>
            <p:ph idx="1"/>
          </p:nvPr>
        </p:nvSpPr>
        <p:spPr>
          <a:xfrm>
            <a:off x="838200" y="1825624"/>
            <a:ext cx="10515600" cy="4822825"/>
          </a:xfrm>
        </p:spPr>
        <p:txBody>
          <a:bodyPr>
            <a:normAutofit/>
          </a:bodyPr>
          <a:lstStyle/>
          <a:p>
            <a:pPr marL="0" indent="0">
              <a:buNone/>
            </a:pPr>
            <a:r>
              <a:rPr lang="en-US" dirty="0"/>
              <a:t>During its 5</a:t>
            </a:r>
            <a:r>
              <a:rPr lang="en-US" baseline="30000" dirty="0"/>
              <a:t>th</a:t>
            </a:r>
            <a:r>
              <a:rPr lang="en-US" dirty="0"/>
              <a:t> session, the United Nations Environmental Assembly (UNEA) formally adopted the definition of </a:t>
            </a:r>
            <a:r>
              <a:rPr lang="en-US" dirty="0" err="1"/>
              <a:t>NbS</a:t>
            </a:r>
            <a:r>
              <a:rPr lang="en-US" dirty="0"/>
              <a:t> as:</a:t>
            </a:r>
          </a:p>
          <a:p>
            <a:pPr lvl="1"/>
            <a:r>
              <a:rPr lang="en-US" i="1" dirty="0"/>
              <a:t>‘actions to protect, conserve, restore, sustainably use and manage natural or modified terrestrial, freshwater, coastal and marine ecosystems, which address social, economic and environmental challenges effectively and adaptively, while simultaneously providing human well-being, ecosystem services and resilience and biodiversity benefits.’ </a:t>
            </a:r>
          </a:p>
          <a:p>
            <a:pPr marL="0" indent="0">
              <a:buNone/>
            </a:pPr>
            <a:endParaRPr lang="en-US" i="1" dirty="0"/>
          </a:p>
          <a:p>
            <a:r>
              <a:rPr lang="en-US" dirty="0"/>
              <a:t> </a:t>
            </a:r>
            <a:r>
              <a:rPr lang="en-US" dirty="0" err="1"/>
              <a:t>NbS</a:t>
            </a:r>
            <a:r>
              <a:rPr lang="en-US" dirty="0"/>
              <a:t> safeguard the rights of communities and indigenous peoples. </a:t>
            </a:r>
          </a:p>
          <a:p>
            <a:pPr marL="0" indent="0">
              <a:buNone/>
            </a:pPr>
            <a:r>
              <a:rPr lang="en-US" sz="2000" u="sng" dirty="0">
                <a:hlinkClick r:id="rId3"/>
              </a:rPr>
              <a:t>https://www.naturebasedsolutionsinitiative.org/news/united-nations-environment-assembly-nature-based-solutions-definition/</a:t>
            </a:r>
            <a:r>
              <a:rPr lang="en-US" sz="2000" dirty="0"/>
              <a:t> </a:t>
            </a:r>
          </a:p>
        </p:txBody>
      </p:sp>
      <p:pic>
        <p:nvPicPr>
          <p:cNvPr id="6" name="Paveikslėlis 5">
            <a:extLst>
              <a:ext uri="{FF2B5EF4-FFF2-40B4-BE49-F238E27FC236}">
                <a16:creationId xmlns:a16="http://schemas.microsoft.com/office/drawing/2014/main" id="{08AEE6D2-81F5-8945-86D0-73F133CF96ED}"/>
              </a:ext>
            </a:extLst>
          </p:cNvPr>
          <p:cNvPicPr>
            <a:picLocks noChangeAspect="1"/>
          </p:cNvPicPr>
          <p:nvPr/>
        </p:nvPicPr>
        <p:blipFill>
          <a:blip r:embed="rId4"/>
          <a:stretch>
            <a:fillRect/>
          </a:stretch>
        </p:blipFill>
        <p:spPr>
          <a:xfrm>
            <a:off x="4711484" y="130645"/>
            <a:ext cx="2960177" cy="1066165"/>
          </a:xfrm>
          <a:prstGeom prst="rect">
            <a:avLst/>
          </a:prstGeom>
        </p:spPr>
      </p:pic>
    </p:spTree>
    <p:extLst>
      <p:ext uri="{BB962C8B-B14F-4D97-AF65-F5344CB8AC3E}">
        <p14:creationId xmlns:p14="http://schemas.microsoft.com/office/powerpoint/2010/main" val="1925790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F0CB4-898D-D64A-9E1A-A7AE5B20D4DD}"/>
              </a:ext>
            </a:extLst>
          </p:cNvPr>
          <p:cNvSpPr>
            <a:spLocks noGrp="1"/>
          </p:cNvSpPr>
          <p:nvPr>
            <p:ph type="title"/>
          </p:nvPr>
        </p:nvSpPr>
        <p:spPr>
          <a:xfrm>
            <a:off x="838200" y="882315"/>
            <a:ext cx="10515600" cy="757989"/>
          </a:xfrm>
        </p:spPr>
        <p:txBody>
          <a:bodyPr>
            <a:normAutofit/>
          </a:bodyPr>
          <a:lstStyle/>
          <a:p>
            <a:r>
              <a:rPr lang="en-US" sz="4000" dirty="0"/>
              <a:t>Global commitments and Nature-based Solutions</a:t>
            </a:r>
          </a:p>
        </p:txBody>
      </p:sp>
      <p:sp>
        <p:nvSpPr>
          <p:cNvPr id="4" name="Text Box 4">
            <a:extLst>
              <a:ext uri="{FF2B5EF4-FFF2-40B4-BE49-F238E27FC236}">
                <a16:creationId xmlns:a16="http://schemas.microsoft.com/office/drawing/2014/main" id="{89234547-A442-994E-926A-55F292BC8ADD}"/>
              </a:ext>
            </a:extLst>
          </p:cNvPr>
          <p:cNvSpPr txBox="1"/>
          <p:nvPr/>
        </p:nvSpPr>
        <p:spPr>
          <a:xfrm>
            <a:off x="533400" y="1657350"/>
            <a:ext cx="7219950" cy="5010150"/>
          </a:xfrm>
          <a:prstGeom prst="rect">
            <a:avLst/>
          </a:prstGeom>
          <a:solidFill>
            <a:schemeClr val="accent4">
              <a:lumMod val="40000"/>
              <a:lumOff val="60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2400" dirty="0">
                <a:solidFill>
                  <a:srgbClr val="0C0C0C"/>
                </a:solidFill>
                <a:effectLst/>
                <a:latin typeface="Calibri" panose="020F0502020204030204" pitchFamily="34" charset="0"/>
                <a:ea typeface="Times New Roman" panose="02020603050405020304" pitchFamily="18" charset="0"/>
              </a:rPr>
              <a:t>All global and regional commitments: the </a:t>
            </a:r>
            <a:r>
              <a:rPr lang="en-US" sz="2400" i="1" dirty="0">
                <a:solidFill>
                  <a:srgbClr val="0C0C0C"/>
                </a:solidFill>
                <a:effectLst/>
                <a:latin typeface="Calibri" panose="020F0502020204030204" pitchFamily="34" charset="0"/>
                <a:ea typeface="Times New Roman" panose="02020603050405020304" pitchFamily="18" charset="0"/>
              </a:rPr>
              <a:t>2030 Agenda for Sustainable Development</a:t>
            </a:r>
            <a:r>
              <a:rPr lang="en-US" sz="2400" dirty="0">
                <a:solidFill>
                  <a:srgbClr val="0C0C0C"/>
                </a:solidFill>
                <a:effectLst/>
                <a:latin typeface="Calibri" panose="020F0502020204030204" pitchFamily="34" charset="0"/>
                <a:ea typeface="Times New Roman" panose="02020603050405020304" pitchFamily="18" charset="0"/>
              </a:rPr>
              <a:t>, the </a:t>
            </a:r>
            <a:r>
              <a:rPr lang="en-US" sz="2400" i="1" dirty="0">
                <a:solidFill>
                  <a:srgbClr val="0C0C0C"/>
                </a:solidFill>
                <a:effectLst/>
                <a:latin typeface="Calibri" panose="020F0502020204030204" pitchFamily="34" charset="0"/>
                <a:ea typeface="Times New Roman" panose="02020603050405020304" pitchFamily="18" charset="0"/>
              </a:rPr>
              <a:t>Paris Agreement under UNFCCC</a:t>
            </a:r>
            <a:r>
              <a:rPr lang="en-US" sz="2400" dirty="0">
                <a:solidFill>
                  <a:srgbClr val="0C0C0C"/>
                </a:solidFill>
                <a:effectLst/>
                <a:latin typeface="Calibri" panose="020F0502020204030204" pitchFamily="34" charset="0"/>
                <a:ea typeface="Times New Roman" panose="02020603050405020304" pitchFamily="18" charset="0"/>
              </a:rPr>
              <a:t>, and </a:t>
            </a:r>
            <a:r>
              <a:rPr lang="en-US" sz="2400" i="1" dirty="0">
                <a:solidFill>
                  <a:srgbClr val="0C0C0C"/>
                </a:solidFill>
                <a:effectLst/>
                <a:latin typeface="Calibri" panose="020F0502020204030204" pitchFamily="34" charset="0"/>
                <a:ea typeface="Times New Roman" panose="02020603050405020304" pitchFamily="18" charset="0"/>
              </a:rPr>
              <a:t>Sendai Framework for Disaster Risk Reduction</a:t>
            </a:r>
            <a:r>
              <a:rPr lang="en-US" sz="2400" dirty="0">
                <a:solidFill>
                  <a:srgbClr val="0C0C0C"/>
                </a:solidFill>
                <a:effectLst/>
                <a:latin typeface="Calibri" panose="020F0502020204030204" pitchFamily="34" charset="0"/>
                <a:ea typeface="Times New Roman" panose="02020603050405020304" pitchFamily="18" charset="0"/>
              </a:rPr>
              <a:t>, advocate for: </a:t>
            </a:r>
            <a:endParaRPr lang="en-US" sz="2400" dirty="0">
              <a:effectLst/>
              <a:latin typeface="Times New Roman" panose="02020603050405020304" pitchFamily="18" charset="0"/>
              <a:ea typeface="Times New Roman" panose="02020603050405020304" pitchFamily="18" charset="0"/>
            </a:endParaRPr>
          </a:p>
          <a:p>
            <a:pPr marL="514350" indent="-285750" algn="just">
              <a:lnSpc>
                <a:spcPct val="107000"/>
              </a:lnSpc>
              <a:spcAft>
                <a:spcPts val="0"/>
              </a:spcAft>
              <a:buFont typeface="Arial" panose="020B0604020202020204" pitchFamily="34" charset="0"/>
              <a:buChar char="•"/>
            </a:pPr>
            <a:r>
              <a:rPr lang="en-US" kern="100" dirty="0">
                <a:solidFill>
                  <a:srgbClr val="0C0C0C"/>
                </a:solidFill>
                <a:effectLst/>
                <a:latin typeface="Calibri" panose="020F0502020204030204" pitchFamily="34" charset="0"/>
                <a:ea typeface="Times New Roman" panose="02020603050405020304" pitchFamily="18" charset="0"/>
                <a:cs typeface="Calibri" panose="020F0502020204030204" pitchFamily="34" charset="0"/>
              </a:rPr>
              <a:t>Putting human development on a more sustainable and resilient pathway by setting adaptation and disaster risk management at the base of sustainable development; and </a:t>
            </a:r>
            <a:endParaRPr lang="en-US" kern="100" dirty="0">
              <a:effectLst/>
              <a:latin typeface="Calibri" panose="020F0502020204030204" pitchFamily="34" charset="0"/>
              <a:ea typeface="Calibri" panose="020F0502020204030204" pitchFamily="34" charset="0"/>
              <a:cs typeface="Arial" panose="020B0604020202020204" pitchFamily="34" charset="0"/>
            </a:endParaRPr>
          </a:p>
          <a:p>
            <a:pPr marL="514350" indent="-285750" algn="just">
              <a:lnSpc>
                <a:spcPct val="107000"/>
              </a:lnSpc>
              <a:spcAft>
                <a:spcPts val="800"/>
              </a:spcAft>
              <a:buFont typeface="Arial" panose="020B0604020202020204" pitchFamily="34" charset="0"/>
              <a:buChar char="•"/>
            </a:pPr>
            <a:r>
              <a:rPr lang="en-US" kern="100" dirty="0">
                <a:solidFill>
                  <a:srgbClr val="0C0C0C"/>
                </a:solidFill>
                <a:effectLst/>
                <a:latin typeface="Calibri" panose="020F0502020204030204" pitchFamily="34" charset="0"/>
                <a:ea typeface="Times New Roman" panose="02020603050405020304" pitchFamily="18" charset="0"/>
                <a:cs typeface="Calibri" panose="020F0502020204030204" pitchFamily="34" charset="0"/>
              </a:rPr>
              <a:t>Providing important entry points not only to scale up Nature-based Solutions, but also to ensure greater coherence through integrated approaches for conservation, Disaster Risk Reduction and Climate Change Adaptation. </a:t>
            </a:r>
            <a:endParaRPr lang="en-US" kern="1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0"/>
              </a:spcAft>
            </a:pPr>
            <a:r>
              <a:rPr lang="en-US" sz="2400" b="1" dirty="0">
                <a:solidFill>
                  <a:srgbClr val="365F91"/>
                </a:solidFill>
                <a:effectLst/>
                <a:latin typeface="Calibri" panose="020F0502020204030204" pitchFamily="34" charset="0"/>
                <a:ea typeface="Times New Roman" panose="02020603050405020304" pitchFamily="18" charset="0"/>
              </a:rPr>
              <a:t> </a:t>
            </a:r>
            <a:endParaRPr lang="en-US" sz="2400" dirty="0">
              <a:effectLst/>
              <a:latin typeface="Times New Roman" panose="02020603050405020304" pitchFamily="18" charset="0"/>
              <a:ea typeface="Times New Roman" panose="02020603050405020304" pitchFamily="18" charset="0"/>
            </a:endParaRPr>
          </a:p>
        </p:txBody>
      </p:sp>
      <p:pic>
        <p:nvPicPr>
          <p:cNvPr id="5" name="Picture 4">
            <a:extLst>
              <a:ext uri="{FF2B5EF4-FFF2-40B4-BE49-F238E27FC236}">
                <a16:creationId xmlns:a16="http://schemas.microsoft.com/office/drawing/2014/main" id="{7B1FE175-AF90-B944-9D58-A8A288CB1932}"/>
              </a:ext>
            </a:extLst>
          </p:cNvPr>
          <p:cNvPicPr>
            <a:picLocks noChangeAspect="1"/>
          </p:cNvPicPr>
          <p:nvPr/>
        </p:nvPicPr>
        <p:blipFill>
          <a:blip r:embed="rId3"/>
          <a:stretch>
            <a:fillRect/>
          </a:stretch>
        </p:blipFill>
        <p:spPr>
          <a:xfrm>
            <a:off x="8113544" y="2417150"/>
            <a:ext cx="3736513" cy="3452283"/>
          </a:xfrm>
          <a:prstGeom prst="rect">
            <a:avLst/>
          </a:prstGeom>
        </p:spPr>
      </p:pic>
      <p:pic>
        <p:nvPicPr>
          <p:cNvPr id="3" name="Paveikslėlis 2">
            <a:extLst>
              <a:ext uri="{FF2B5EF4-FFF2-40B4-BE49-F238E27FC236}">
                <a16:creationId xmlns:a16="http://schemas.microsoft.com/office/drawing/2014/main" id="{EB9B8996-005F-792C-B656-633F79C55FD0}"/>
              </a:ext>
            </a:extLst>
          </p:cNvPr>
          <p:cNvPicPr>
            <a:picLocks noChangeAspect="1"/>
          </p:cNvPicPr>
          <p:nvPr/>
        </p:nvPicPr>
        <p:blipFill>
          <a:blip r:embed="rId4"/>
          <a:stretch>
            <a:fillRect/>
          </a:stretch>
        </p:blipFill>
        <p:spPr>
          <a:xfrm>
            <a:off x="4770749" y="105469"/>
            <a:ext cx="2650502" cy="954630"/>
          </a:xfrm>
          <a:prstGeom prst="rect">
            <a:avLst/>
          </a:prstGeom>
        </p:spPr>
      </p:pic>
    </p:spTree>
    <p:extLst>
      <p:ext uri="{BB962C8B-B14F-4D97-AF65-F5344CB8AC3E}">
        <p14:creationId xmlns:p14="http://schemas.microsoft.com/office/powerpoint/2010/main" val="3420506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F6E26-9A31-F840-A269-DC1FBD86ED90}"/>
              </a:ext>
            </a:extLst>
          </p:cNvPr>
          <p:cNvSpPr>
            <a:spLocks noGrp="1"/>
          </p:cNvSpPr>
          <p:nvPr>
            <p:ph type="title"/>
          </p:nvPr>
        </p:nvSpPr>
        <p:spPr>
          <a:xfrm>
            <a:off x="838200" y="834189"/>
            <a:ext cx="10515600" cy="856499"/>
          </a:xfrm>
        </p:spPr>
        <p:txBody>
          <a:bodyPr/>
          <a:lstStyle/>
          <a:p>
            <a:r>
              <a:rPr lang="en-US" dirty="0"/>
              <a:t>Urban Adaptation: Nature-based Solutions</a:t>
            </a:r>
          </a:p>
        </p:txBody>
      </p:sp>
      <p:graphicFrame>
        <p:nvGraphicFramePr>
          <p:cNvPr id="4" name="Table 3">
            <a:extLst>
              <a:ext uri="{FF2B5EF4-FFF2-40B4-BE49-F238E27FC236}">
                <a16:creationId xmlns:a16="http://schemas.microsoft.com/office/drawing/2014/main" id="{7A601E0E-3738-684B-B62E-96F9691B5C13}"/>
              </a:ext>
            </a:extLst>
          </p:cNvPr>
          <p:cNvGraphicFramePr>
            <a:graphicFrameLocks noGrp="1"/>
          </p:cNvGraphicFramePr>
          <p:nvPr>
            <p:extLst>
              <p:ext uri="{D42A27DB-BD31-4B8C-83A1-F6EECF244321}">
                <p14:modId xmlns:p14="http://schemas.microsoft.com/office/powerpoint/2010/main" val="2459882038"/>
              </p:ext>
            </p:extLst>
          </p:nvPr>
        </p:nvGraphicFramePr>
        <p:xfrm>
          <a:off x="931862" y="2142448"/>
          <a:ext cx="10726738" cy="4258351"/>
        </p:xfrm>
        <a:graphic>
          <a:graphicData uri="http://schemas.openxmlformats.org/drawingml/2006/table">
            <a:tbl>
              <a:tblPr firstRow="1" firstCol="1" bandRow="1">
                <a:tableStyleId>{5C22544A-7EE6-4342-B048-85BDC9FD1C3A}</a:tableStyleId>
              </a:tblPr>
              <a:tblGrid>
                <a:gridCol w="3575182">
                  <a:extLst>
                    <a:ext uri="{9D8B030D-6E8A-4147-A177-3AD203B41FA5}">
                      <a16:colId xmlns:a16="http://schemas.microsoft.com/office/drawing/2014/main" val="4217706991"/>
                    </a:ext>
                  </a:extLst>
                </a:gridCol>
                <a:gridCol w="3575182">
                  <a:extLst>
                    <a:ext uri="{9D8B030D-6E8A-4147-A177-3AD203B41FA5}">
                      <a16:colId xmlns:a16="http://schemas.microsoft.com/office/drawing/2014/main" val="3390399812"/>
                    </a:ext>
                  </a:extLst>
                </a:gridCol>
                <a:gridCol w="3576374">
                  <a:extLst>
                    <a:ext uri="{9D8B030D-6E8A-4147-A177-3AD203B41FA5}">
                      <a16:colId xmlns:a16="http://schemas.microsoft.com/office/drawing/2014/main" val="1705259651"/>
                    </a:ext>
                  </a:extLst>
                </a:gridCol>
              </a:tblGrid>
              <a:tr h="387123">
                <a:tc>
                  <a:txBody>
                    <a:bodyPr/>
                    <a:lstStyle/>
                    <a:p>
                      <a:pPr algn="just"/>
                      <a:r>
                        <a:rPr lang="en-GB" sz="2400">
                          <a:effectLst/>
                        </a:rPr>
                        <a:t>Indicator</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r>
                        <a:rPr lang="en-GB" sz="2400">
                          <a:effectLst/>
                        </a:rPr>
                        <a:t>Description</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r>
                        <a:rPr lang="en-GB" sz="2400">
                          <a:effectLst/>
                        </a:rPr>
                        <a:t>Urban relevance</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767444092"/>
                  </a:ext>
                </a:extLst>
              </a:tr>
              <a:tr h="774246">
                <a:tc>
                  <a:txBody>
                    <a:bodyPr/>
                    <a:lstStyle/>
                    <a:p>
                      <a:pPr algn="just"/>
                      <a:r>
                        <a:rPr lang="en-GB" sz="2400">
                          <a:effectLst/>
                        </a:rPr>
                        <a:t>% urban population in risk-prone informal areas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r>
                        <a:rPr lang="en-GB" sz="2400">
                          <a:effectLst/>
                        </a:rPr>
                        <a:t>Measures exposure and guides upgrading priorities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r>
                        <a:rPr lang="en-GB" sz="2400">
                          <a:effectLst/>
                        </a:rPr>
                        <a:t>Critical for equitable climate resilience</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31690452"/>
                  </a:ext>
                </a:extLst>
              </a:tr>
              <a:tr h="1161368">
                <a:tc>
                  <a:txBody>
                    <a:bodyPr/>
                    <a:lstStyle/>
                    <a:p>
                      <a:pPr algn="just"/>
                      <a:r>
                        <a:rPr lang="en-GB" sz="2400">
                          <a:effectLst/>
                        </a:rPr>
                        <a:t>% of infrastructure built to resilient standards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r>
                        <a:rPr lang="en-GB" sz="2400">
                          <a:effectLst/>
                        </a:rPr>
                        <a:t>Assesses adaptation in new or retrofitted structures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r>
                        <a:rPr lang="en-GB" sz="2400">
                          <a:effectLst/>
                        </a:rPr>
                        <a:t>Green roofs, flood-proof roads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824503433"/>
                  </a:ext>
                </a:extLst>
              </a:tr>
              <a:tr h="774246">
                <a:tc>
                  <a:txBody>
                    <a:bodyPr/>
                    <a:lstStyle/>
                    <a:p>
                      <a:pPr algn="just"/>
                      <a:r>
                        <a:rPr lang="en-GB" sz="2400">
                          <a:effectLst/>
                        </a:rPr>
                        <a:t>Urban green coverage per capita</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r>
                        <a:rPr lang="en-GB" sz="2400">
                          <a:effectLst/>
                        </a:rPr>
                        <a:t>Proxy for heat and flood mitigation</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r>
                        <a:rPr lang="en-GB" sz="2400">
                          <a:effectLst/>
                        </a:rPr>
                        <a:t>Supports nature-based adaptation</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280249008"/>
                  </a:ext>
                </a:extLst>
              </a:tr>
              <a:tr h="1161368">
                <a:tc>
                  <a:txBody>
                    <a:bodyPr/>
                    <a:lstStyle/>
                    <a:p>
                      <a:pPr algn="just"/>
                      <a:r>
                        <a:rPr lang="en-GB" sz="2400" dirty="0">
                          <a:effectLst/>
                        </a:rPr>
                        <a:t>Access to emergency shelters or climate shelters</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r>
                        <a:rPr lang="en-GB" sz="2400" dirty="0">
                          <a:effectLst/>
                        </a:rPr>
                        <a:t>Key for urban response to extreme weather</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r>
                        <a:rPr lang="en-GB" sz="2400" dirty="0">
                          <a:effectLst/>
                        </a:rPr>
                        <a:t>Especially for low-income or elderly populations</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61219372"/>
                  </a:ext>
                </a:extLst>
              </a:tr>
            </a:tbl>
          </a:graphicData>
        </a:graphic>
      </p:graphicFrame>
      <p:sp>
        <p:nvSpPr>
          <p:cNvPr id="6" name="TextBox 5">
            <a:extLst>
              <a:ext uri="{FF2B5EF4-FFF2-40B4-BE49-F238E27FC236}">
                <a16:creationId xmlns:a16="http://schemas.microsoft.com/office/drawing/2014/main" id="{EAB02E02-CDF2-FB40-A3BC-478D4B3747BF}"/>
              </a:ext>
            </a:extLst>
          </p:cNvPr>
          <p:cNvSpPr txBox="1"/>
          <p:nvPr/>
        </p:nvSpPr>
        <p:spPr>
          <a:xfrm>
            <a:off x="848973" y="1577300"/>
            <a:ext cx="7064691" cy="461665"/>
          </a:xfrm>
          <a:prstGeom prst="rect">
            <a:avLst/>
          </a:prstGeom>
          <a:solidFill>
            <a:schemeClr val="accent1">
              <a:lumMod val="40000"/>
              <a:lumOff val="60000"/>
            </a:schemeClr>
          </a:solidFill>
        </p:spPr>
        <p:txBody>
          <a:bodyPr wrap="none" rtlCol="0">
            <a:spAutoFit/>
          </a:bodyPr>
          <a:lstStyle/>
          <a:p>
            <a:r>
              <a:rPr lang="en-US" sz="2400" dirty="0">
                <a:solidFill>
                  <a:schemeClr val="tx1"/>
                </a:solidFill>
                <a:latin typeface="+mn-lt"/>
              </a:rPr>
              <a:t>Urban resilience indicators by UN-Habitat – MCR 2030</a:t>
            </a:r>
          </a:p>
        </p:txBody>
      </p:sp>
      <p:sp>
        <p:nvSpPr>
          <p:cNvPr id="7" name="TextBox 6">
            <a:extLst>
              <a:ext uri="{FF2B5EF4-FFF2-40B4-BE49-F238E27FC236}">
                <a16:creationId xmlns:a16="http://schemas.microsoft.com/office/drawing/2014/main" id="{E76D92EC-A9B6-EA46-8CA0-0CD86AAE03C7}"/>
              </a:ext>
            </a:extLst>
          </p:cNvPr>
          <p:cNvSpPr txBox="1"/>
          <p:nvPr/>
        </p:nvSpPr>
        <p:spPr>
          <a:xfrm>
            <a:off x="931862" y="6483227"/>
            <a:ext cx="9571916" cy="369332"/>
          </a:xfrm>
          <a:prstGeom prst="rect">
            <a:avLst/>
          </a:prstGeom>
          <a:noFill/>
        </p:spPr>
        <p:txBody>
          <a:bodyPr wrap="none" rtlCol="0">
            <a:spAutoFit/>
          </a:bodyPr>
          <a:lstStyle/>
          <a:p>
            <a:r>
              <a:rPr lang="en-US" sz="1800" dirty="0"/>
              <a:t>Making Cities Resilient 2030 (MCR 2030) – see: </a:t>
            </a:r>
            <a:r>
              <a:rPr lang="en-US" sz="1800" u="sng" dirty="0">
                <a:hlinkClick r:id="rId2"/>
              </a:rPr>
              <a:t>https://mcr2030.undrr.org/who-we-are</a:t>
            </a:r>
            <a:r>
              <a:rPr lang="en-US" sz="1800" dirty="0"/>
              <a:t> </a:t>
            </a:r>
          </a:p>
        </p:txBody>
      </p:sp>
      <p:pic>
        <p:nvPicPr>
          <p:cNvPr id="3" name="Paveikslėlis 2">
            <a:extLst>
              <a:ext uri="{FF2B5EF4-FFF2-40B4-BE49-F238E27FC236}">
                <a16:creationId xmlns:a16="http://schemas.microsoft.com/office/drawing/2014/main" id="{9855A232-DD65-47C3-7F92-B826000A1648}"/>
              </a:ext>
            </a:extLst>
          </p:cNvPr>
          <p:cNvPicPr>
            <a:picLocks noChangeAspect="1"/>
          </p:cNvPicPr>
          <p:nvPr/>
        </p:nvPicPr>
        <p:blipFill>
          <a:blip r:embed="rId3"/>
          <a:stretch>
            <a:fillRect/>
          </a:stretch>
        </p:blipFill>
        <p:spPr>
          <a:xfrm>
            <a:off x="4990453" y="59140"/>
            <a:ext cx="2604007" cy="937884"/>
          </a:xfrm>
          <a:prstGeom prst="rect">
            <a:avLst/>
          </a:prstGeom>
        </p:spPr>
      </p:pic>
    </p:spTree>
    <p:extLst>
      <p:ext uri="{BB962C8B-B14F-4D97-AF65-F5344CB8AC3E}">
        <p14:creationId xmlns:p14="http://schemas.microsoft.com/office/powerpoint/2010/main" val="4029027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B91AAAA-8C94-A44F-93B8-4A173F6DE6E3}"/>
              </a:ext>
            </a:extLst>
          </p:cNvPr>
          <p:cNvPicPr>
            <a:picLocks noChangeAspect="1"/>
          </p:cNvPicPr>
          <p:nvPr/>
        </p:nvPicPr>
        <p:blipFill>
          <a:blip r:embed="rId3"/>
          <a:stretch>
            <a:fillRect/>
          </a:stretch>
        </p:blipFill>
        <p:spPr>
          <a:xfrm>
            <a:off x="686064" y="1511158"/>
            <a:ext cx="8986278" cy="5061092"/>
          </a:xfrm>
          <a:prstGeom prst="rect">
            <a:avLst/>
          </a:prstGeom>
        </p:spPr>
      </p:pic>
      <p:sp>
        <p:nvSpPr>
          <p:cNvPr id="4" name="Title 1">
            <a:extLst>
              <a:ext uri="{FF2B5EF4-FFF2-40B4-BE49-F238E27FC236}">
                <a16:creationId xmlns:a16="http://schemas.microsoft.com/office/drawing/2014/main" id="{498E1066-D907-204F-A2EA-C576F0CBC018}"/>
              </a:ext>
            </a:extLst>
          </p:cNvPr>
          <p:cNvSpPr txBox="1">
            <a:spLocks/>
          </p:cNvSpPr>
          <p:nvPr/>
        </p:nvSpPr>
        <p:spPr>
          <a:xfrm>
            <a:off x="673147" y="809426"/>
            <a:ext cx="11185338" cy="701731"/>
          </a:xfrm>
          <a:prstGeom prst="rect">
            <a:avLst/>
          </a:prstGeom>
          <a:noFill/>
        </p:spPr>
        <p:txBody>
          <a:bodyPr wrap="square"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eaLnBrk="0" fontAlgn="base" hangingPunct="0">
              <a:spcAft>
                <a:spcPct val="0"/>
              </a:spcAft>
            </a:pPr>
            <a:r>
              <a:rPr lang="en-US" b="0" dirty="0"/>
              <a:t>Types</a:t>
            </a:r>
            <a:r>
              <a:rPr lang="en-US" sz="3600" b="0" dirty="0">
                <a:ea typeface="+mn-ea"/>
                <a:cs typeface="+mn-cs"/>
              </a:rPr>
              <a:t> </a:t>
            </a:r>
            <a:r>
              <a:rPr lang="en-US" b="0" dirty="0"/>
              <a:t>of</a:t>
            </a:r>
            <a:r>
              <a:rPr lang="en-US" sz="3600" b="0" dirty="0">
                <a:ea typeface="+mn-ea"/>
                <a:cs typeface="+mn-cs"/>
              </a:rPr>
              <a:t> </a:t>
            </a:r>
            <a:r>
              <a:rPr lang="en-US" b="0" dirty="0" err="1"/>
              <a:t>NbS</a:t>
            </a:r>
            <a:r>
              <a:rPr lang="en-US" sz="3600" b="0" dirty="0">
                <a:ea typeface="+mn-ea"/>
                <a:cs typeface="+mn-cs"/>
              </a:rPr>
              <a:t> </a:t>
            </a:r>
            <a:r>
              <a:rPr lang="en-US" b="0" dirty="0"/>
              <a:t>to</a:t>
            </a:r>
            <a:r>
              <a:rPr lang="en-US" sz="3600" b="0" dirty="0">
                <a:ea typeface="+mn-ea"/>
                <a:cs typeface="+mn-cs"/>
              </a:rPr>
              <a:t> </a:t>
            </a:r>
            <a:r>
              <a:rPr lang="en-US" b="0" dirty="0"/>
              <a:t>respond</a:t>
            </a:r>
            <a:r>
              <a:rPr lang="en-US" sz="3600" b="0" dirty="0">
                <a:ea typeface="+mn-ea"/>
                <a:cs typeface="+mn-cs"/>
              </a:rPr>
              <a:t> to </a:t>
            </a:r>
            <a:r>
              <a:rPr lang="en-US" b="0" dirty="0"/>
              <a:t>main</a:t>
            </a:r>
            <a:r>
              <a:rPr lang="en-US" sz="3600" b="0" dirty="0">
                <a:ea typeface="+mn-ea"/>
                <a:cs typeface="+mn-cs"/>
              </a:rPr>
              <a:t> </a:t>
            </a:r>
            <a:r>
              <a:rPr lang="en-US" b="0" dirty="0"/>
              <a:t>climate</a:t>
            </a:r>
            <a:r>
              <a:rPr lang="en-US" sz="3600" b="0" dirty="0">
                <a:ea typeface="+mn-ea"/>
                <a:cs typeface="+mn-cs"/>
              </a:rPr>
              <a:t> </a:t>
            </a:r>
            <a:r>
              <a:rPr lang="en-US" b="0" dirty="0"/>
              <a:t>hazards</a:t>
            </a:r>
          </a:p>
        </p:txBody>
      </p:sp>
      <p:sp>
        <p:nvSpPr>
          <p:cNvPr id="5" name="TextBox 4">
            <a:extLst>
              <a:ext uri="{FF2B5EF4-FFF2-40B4-BE49-F238E27FC236}">
                <a16:creationId xmlns:a16="http://schemas.microsoft.com/office/drawing/2014/main" id="{0208985A-E70B-BC4A-B314-8C2E14099187}"/>
              </a:ext>
            </a:extLst>
          </p:cNvPr>
          <p:cNvSpPr txBox="1"/>
          <p:nvPr/>
        </p:nvSpPr>
        <p:spPr>
          <a:xfrm>
            <a:off x="9856118" y="4953000"/>
            <a:ext cx="2332520" cy="954107"/>
          </a:xfrm>
          <a:prstGeom prst="rect">
            <a:avLst/>
          </a:prstGeom>
          <a:noFill/>
        </p:spPr>
        <p:txBody>
          <a:bodyPr wrap="square" rtlCol="0">
            <a:spAutoFit/>
          </a:bodyPr>
          <a:lstStyle/>
          <a:p>
            <a:r>
              <a:rPr lang="en-US" sz="2800" i="1" dirty="0">
                <a:solidFill>
                  <a:srgbClr val="0070C0"/>
                </a:solidFill>
              </a:rPr>
              <a:t>...And most important...</a:t>
            </a:r>
          </a:p>
        </p:txBody>
      </p:sp>
      <p:pic>
        <p:nvPicPr>
          <p:cNvPr id="6" name="Picture 5">
            <a:extLst>
              <a:ext uri="{FF2B5EF4-FFF2-40B4-BE49-F238E27FC236}">
                <a16:creationId xmlns:a16="http://schemas.microsoft.com/office/drawing/2014/main" id="{F35FEB96-9CE8-1444-A4F4-1B00B5FB6ECE}"/>
              </a:ext>
            </a:extLst>
          </p:cNvPr>
          <p:cNvPicPr>
            <a:picLocks noChangeAspect="1"/>
          </p:cNvPicPr>
          <p:nvPr/>
        </p:nvPicPr>
        <p:blipFill>
          <a:blip r:embed="rId4"/>
          <a:stretch>
            <a:fillRect/>
          </a:stretch>
        </p:blipFill>
        <p:spPr>
          <a:xfrm>
            <a:off x="9856118" y="1807844"/>
            <a:ext cx="2002367" cy="1850050"/>
          </a:xfrm>
          <a:prstGeom prst="rect">
            <a:avLst/>
          </a:prstGeom>
        </p:spPr>
      </p:pic>
      <p:pic>
        <p:nvPicPr>
          <p:cNvPr id="3" name="Paveikslėlis 2">
            <a:extLst>
              <a:ext uri="{FF2B5EF4-FFF2-40B4-BE49-F238E27FC236}">
                <a16:creationId xmlns:a16="http://schemas.microsoft.com/office/drawing/2014/main" id="{D29B3A77-D0EA-752C-C078-36BF66C910FF}"/>
              </a:ext>
            </a:extLst>
          </p:cNvPr>
          <p:cNvPicPr>
            <a:picLocks noChangeAspect="1"/>
          </p:cNvPicPr>
          <p:nvPr/>
        </p:nvPicPr>
        <p:blipFill>
          <a:blip r:embed="rId5"/>
          <a:stretch>
            <a:fillRect/>
          </a:stretch>
        </p:blipFill>
        <p:spPr>
          <a:xfrm>
            <a:off x="9452435" y="41782"/>
            <a:ext cx="2524120" cy="909111"/>
          </a:xfrm>
          <a:prstGeom prst="rect">
            <a:avLst/>
          </a:prstGeom>
        </p:spPr>
      </p:pic>
    </p:spTree>
    <p:extLst>
      <p:ext uri="{BB962C8B-B14F-4D97-AF65-F5344CB8AC3E}">
        <p14:creationId xmlns:p14="http://schemas.microsoft.com/office/powerpoint/2010/main" val="457993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EBC166A-ABCA-6E4F-BE88-02E26F87CF0B}"/>
              </a:ext>
            </a:extLst>
          </p:cNvPr>
          <p:cNvGraphicFramePr>
            <a:graphicFrameLocks noGrp="1"/>
          </p:cNvGraphicFramePr>
          <p:nvPr>
            <p:extLst>
              <p:ext uri="{D42A27DB-BD31-4B8C-83A1-F6EECF244321}">
                <p14:modId xmlns:p14="http://schemas.microsoft.com/office/powerpoint/2010/main" val="1875210950"/>
              </p:ext>
            </p:extLst>
          </p:nvPr>
        </p:nvGraphicFramePr>
        <p:xfrm>
          <a:off x="0" y="1447800"/>
          <a:ext cx="12192001" cy="5410199"/>
        </p:xfrm>
        <a:graphic>
          <a:graphicData uri="http://schemas.openxmlformats.org/drawingml/2006/table">
            <a:tbl>
              <a:tblPr firstRow="1" firstCol="1" bandRow="1">
                <a:tableStyleId>{5C22544A-7EE6-4342-B048-85BDC9FD1C3A}</a:tableStyleId>
              </a:tblPr>
              <a:tblGrid>
                <a:gridCol w="2438400">
                  <a:extLst>
                    <a:ext uri="{9D8B030D-6E8A-4147-A177-3AD203B41FA5}">
                      <a16:colId xmlns:a16="http://schemas.microsoft.com/office/drawing/2014/main" val="4240751271"/>
                    </a:ext>
                  </a:extLst>
                </a:gridCol>
                <a:gridCol w="2438400">
                  <a:extLst>
                    <a:ext uri="{9D8B030D-6E8A-4147-A177-3AD203B41FA5}">
                      <a16:colId xmlns:a16="http://schemas.microsoft.com/office/drawing/2014/main" val="3701495122"/>
                    </a:ext>
                  </a:extLst>
                </a:gridCol>
                <a:gridCol w="1506331">
                  <a:extLst>
                    <a:ext uri="{9D8B030D-6E8A-4147-A177-3AD203B41FA5}">
                      <a16:colId xmlns:a16="http://schemas.microsoft.com/office/drawing/2014/main" val="3981106068"/>
                    </a:ext>
                  </a:extLst>
                </a:gridCol>
                <a:gridCol w="2805043">
                  <a:extLst>
                    <a:ext uri="{9D8B030D-6E8A-4147-A177-3AD203B41FA5}">
                      <a16:colId xmlns:a16="http://schemas.microsoft.com/office/drawing/2014/main" val="2003824010"/>
                    </a:ext>
                  </a:extLst>
                </a:gridCol>
                <a:gridCol w="3003827">
                  <a:extLst>
                    <a:ext uri="{9D8B030D-6E8A-4147-A177-3AD203B41FA5}">
                      <a16:colId xmlns:a16="http://schemas.microsoft.com/office/drawing/2014/main" val="1611278006"/>
                    </a:ext>
                  </a:extLst>
                </a:gridCol>
              </a:tblGrid>
              <a:tr h="625457">
                <a:tc>
                  <a:txBody>
                    <a:bodyPr/>
                    <a:lstStyle/>
                    <a:p>
                      <a:pPr algn="just">
                        <a:spcAft>
                          <a:spcPts val="0"/>
                        </a:spcAft>
                      </a:pPr>
                      <a:r>
                        <a:rPr lang="en-GB" sz="2000">
                          <a:effectLst/>
                        </a:rPr>
                        <a:t>Climate change hazards</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2000">
                          <a:effectLst/>
                        </a:rPr>
                        <a:t>Mechanism of impacts</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2000">
                          <a:effectLst/>
                        </a:rPr>
                        <a:t>Impacts (S, E, T)</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2000">
                          <a:effectLst/>
                        </a:rPr>
                        <a:t>Nature-based Solutions</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2000">
                          <a:effectLst/>
                        </a:rPr>
                        <a:t>Alternative “Grey” strategies</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618647696"/>
                  </a:ext>
                </a:extLst>
              </a:tr>
              <a:tr h="562911">
                <a:tc rowSpan="2">
                  <a:txBody>
                    <a:bodyPr/>
                    <a:lstStyle/>
                    <a:p>
                      <a:pPr algn="just">
                        <a:spcAft>
                          <a:spcPts val="0"/>
                        </a:spcAft>
                      </a:pPr>
                      <a:r>
                        <a:rPr lang="en-GB" sz="1800" dirty="0">
                          <a:effectLst/>
                        </a:rPr>
                        <a:t>Sea-level Rise</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a:effectLst/>
                        </a:rPr>
                        <a:t>Salt-water intrusion</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a:effectLst/>
                        </a:rPr>
                        <a:t>S, E</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a:effectLst/>
                        </a:rPr>
                        <a:t>None (retreat)</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a:effectLst/>
                        </a:rPr>
                        <a:t>Alternative water supplies;</a:t>
                      </a:r>
                      <a:endParaRPr lang="en-US" sz="3200">
                        <a:effectLst/>
                      </a:endParaRPr>
                    </a:p>
                    <a:p>
                      <a:pPr algn="just">
                        <a:spcAft>
                          <a:spcPts val="0"/>
                        </a:spcAft>
                      </a:pPr>
                      <a:r>
                        <a:rPr lang="en-GB" sz="1800">
                          <a:effectLst/>
                        </a:rPr>
                        <a:t>Desalinization;</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572251353"/>
                  </a:ext>
                </a:extLst>
              </a:tr>
              <a:tr h="281455">
                <a:tc vMerge="1">
                  <a:txBody>
                    <a:bodyPr/>
                    <a:lstStyle/>
                    <a:p>
                      <a:endParaRPr lang="en-US"/>
                    </a:p>
                  </a:txBody>
                  <a:tcPr/>
                </a:tc>
                <a:tc>
                  <a:txBody>
                    <a:bodyPr/>
                    <a:lstStyle/>
                    <a:p>
                      <a:pPr algn="just">
                        <a:spcAft>
                          <a:spcPts val="0"/>
                        </a:spcAft>
                      </a:pPr>
                      <a:r>
                        <a:rPr lang="en-GB" sz="1800">
                          <a:effectLst/>
                        </a:rPr>
                        <a:t>Tidal inundation</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a:effectLst/>
                        </a:rPr>
                        <a:t>S, T</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a:effectLst/>
                        </a:rPr>
                        <a:t>None (retreat)</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rowSpan="2">
                  <a:txBody>
                    <a:bodyPr/>
                    <a:lstStyle/>
                    <a:p>
                      <a:pPr algn="just">
                        <a:spcAft>
                          <a:spcPts val="0"/>
                        </a:spcAft>
                      </a:pPr>
                      <a:r>
                        <a:rPr lang="en-GB" sz="1800">
                          <a:effectLst/>
                        </a:rPr>
                        <a:t>Sea gates, dikes, pumps;</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951423140"/>
                  </a:ext>
                </a:extLst>
              </a:tr>
              <a:tr h="281455">
                <a:tc rowSpan="2">
                  <a:txBody>
                    <a:bodyPr/>
                    <a:lstStyle/>
                    <a:p>
                      <a:pPr algn="just">
                        <a:spcAft>
                          <a:spcPts val="0"/>
                        </a:spcAft>
                      </a:pPr>
                      <a:r>
                        <a:rPr lang="en-GB" sz="1800">
                          <a:effectLst/>
                        </a:rPr>
                        <a:t>Coastal Storms</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a:effectLst/>
                        </a:rPr>
                        <a:t>Sea surge flooding</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a:effectLst/>
                        </a:rPr>
                        <a:t>S, E, T</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rowSpan="2">
                  <a:txBody>
                    <a:bodyPr/>
                    <a:lstStyle/>
                    <a:p>
                      <a:pPr algn="just">
                        <a:spcAft>
                          <a:spcPts val="0"/>
                        </a:spcAft>
                      </a:pPr>
                      <a:r>
                        <a:rPr lang="en-GB" sz="1800">
                          <a:effectLst/>
                        </a:rPr>
                        <a:t>Mangrove, wetland, dune, reef restoration &amp; protection</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vMerge="1">
                  <a:txBody>
                    <a:bodyPr/>
                    <a:lstStyle/>
                    <a:p>
                      <a:endParaRPr lang="en-US"/>
                    </a:p>
                  </a:txBody>
                  <a:tcPr/>
                </a:tc>
                <a:extLst>
                  <a:ext uri="{0D108BD9-81ED-4DB2-BD59-A6C34878D82A}">
                    <a16:rowId xmlns:a16="http://schemas.microsoft.com/office/drawing/2014/main" val="2366680631"/>
                  </a:ext>
                </a:extLst>
              </a:tr>
              <a:tr h="562911">
                <a:tc vMerge="1">
                  <a:txBody>
                    <a:bodyPr/>
                    <a:lstStyle/>
                    <a:p>
                      <a:endParaRPr lang="en-US"/>
                    </a:p>
                  </a:txBody>
                  <a:tcPr/>
                </a:tc>
                <a:tc>
                  <a:txBody>
                    <a:bodyPr/>
                    <a:lstStyle/>
                    <a:p>
                      <a:pPr algn="just">
                        <a:spcAft>
                          <a:spcPts val="0"/>
                        </a:spcAft>
                      </a:pPr>
                      <a:r>
                        <a:rPr lang="en-GB" sz="1800">
                          <a:effectLst/>
                        </a:rPr>
                        <a:t>Coastal erosion</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a:effectLst/>
                        </a:rPr>
                        <a:t>S, E, T</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vMerge="1">
                  <a:txBody>
                    <a:bodyPr/>
                    <a:lstStyle/>
                    <a:p>
                      <a:endParaRPr lang="en-US"/>
                    </a:p>
                  </a:txBody>
                  <a:tcPr/>
                </a:tc>
                <a:tc>
                  <a:txBody>
                    <a:bodyPr/>
                    <a:lstStyle/>
                    <a:p>
                      <a:pPr algn="just">
                        <a:spcAft>
                          <a:spcPts val="0"/>
                        </a:spcAft>
                      </a:pPr>
                      <a:r>
                        <a:rPr lang="en-GB" sz="1800">
                          <a:effectLst/>
                        </a:rPr>
                        <a:t>Sea walls, bank stabilization, armouring;</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780164652"/>
                  </a:ext>
                </a:extLst>
              </a:tr>
              <a:tr h="1407277">
                <a:tc rowSpan="2">
                  <a:txBody>
                    <a:bodyPr/>
                    <a:lstStyle/>
                    <a:p>
                      <a:pPr algn="just">
                        <a:spcAft>
                          <a:spcPts val="0"/>
                        </a:spcAft>
                      </a:pPr>
                      <a:r>
                        <a:rPr lang="en-GB" sz="1800" dirty="0">
                          <a:effectLst/>
                        </a:rPr>
                        <a:t>Inland storms – pluvial flooding</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a:effectLst/>
                        </a:rPr>
                        <a:t>Damage from high flows</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a:effectLst/>
                        </a:rPr>
                        <a:t>S, T</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a:effectLst/>
                        </a:rPr>
                        <a:t>Tree canopy cover for rain interception;</a:t>
                      </a:r>
                      <a:endParaRPr lang="en-US" sz="3200">
                        <a:effectLst/>
                      </a:endParaRPr>
                    </a:p>
                    <a:p>
                      <a:pPr algn="just">
                        <a:spcAft>
                          <a:spcPts val="0"/>
                        </a:spcAft>
                      </a:pPr>
                      <a:r>
                        <a:rPr lang="en-GB" sz="1800">
                          <a:effectLst/>
                        </a:rPr>
                        <a:t>Green infrastructure to slow flows &amp; to promote infiltration;</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a:effectLst/>
                        </a:rPr>
                        <a:t>Channelization</a:t>
                      </a:r>
                      <a:endParaRPr lang="en-US" sz="3200">
                        <a:effectLst/>
                      </a:endParaRPr>
                    </a:p>
                    <a:p>
                      <a:pPr algn="just">
                        <a:spcAft>
                          <a:spcPts val="0"/>
                        </a:spcAft>
                      </a:pPr>
                      <a:r>
                        <a:rPr lang="en-GB" sz="1800">
                          <a:effectLst/>
                        </a:rPr>
                        <a:t>Storm drainage capacity;</a:t>
                      </a:r>
                      <a:endParaRPr lang="en-US" sz="3200">
                        <a:effectLst/>
                      </a:endParaRPr>
                    </a:p>
                    <a:p>
                      <a:pPr algn="just">
                        <a:spcAft>
                          <a:spcPts val="0"/>
                        </a:spcAft>
                      </a:pPr>
                      <a:r>
                        <a:rPr lang="en-GB" sz="1800">
                          <a:effectLst/>
                        </a:rPr>
                        <a:t>Pervious pavement;</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766544225"/>
                  </a:ext>
                </a:extLst>
              </a:tr>
              <a:tr h="562911">
                <a:tc vMerge="1">
                  <a:txBody>
                    <a:bodyPr/>
                    <a:lstStyle/>
                    <a:p>
                      <a:endParaRPr lang="en-US"/>
                    </a:p>
                  </a:txBody>
                  <a:tcPr/>
                </a:tc>
                <a:tc>
                  <a:txBody>
                    <a:bodyPr/>
                    <a:lstStyle/>
                    <a:p>
                      <a:pPr algn="just">
                        <a:spcAft>
                          <a:spcPts val="0"/>
                        </a:spcAft>
                      </a:pPr>
                      <a:r>
                        <a:rPr lang="en-GB" sz="1800">
                          <a:effectLst/>
                        </a:rPr>
                        <a:t>Inundation low-lying areas</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a:effectLst/>
                        </a:rPr>
                        <a:t>S, T</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a:effectLst/>
                        </a:rPr>
                        <a:t>Wetland restoration</a:t>
                      </a:r>
                      <a:endParaRPr lang="en-US" sz="3200">
                        <a:effectLst/>
                      </a:endParaRPr>
                    </a:p>
                    <a:p>
                      <a:pPr algn="just">
                        <a:spcAft>
                          <a:spcPts val="0"/>
                        </a:spcAft>
                      </a:pPr>
                      <a:r>
                        <a:rPr lang="en-GB" sz="1800">
                          <a:effectLst/>
                        </a:rPr>
                        <a:t>Retention basins</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a:effectLst/>
                        </a:rPr>
                        <a:t>Pumps</a:t>
                      </a:r>
                      <a:endParaRPr lang="en-US" sz="3200">
                        <a:effectLst/>
                      </a:endParaRPr>
                    </a:p>
                    <a:p>
                      <a:pPr algn="just">
                        <a:spcAft>
                          <a:spcPts val="0"/>
                        </a:spcAft>
                      </a:pPr>
                      <a:r>
                        <a:rPr lang="en-GB" sz="1800">
                          <a:effectLst/>
                        </a:rPr>
                        <a:t>Pervious pavement</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702851213"/>
                  </a:ext>
                </a:extLst>
              </a:tr>
              <a:tr h="562911">
                <a:tc rowSpan="2">
                  <a:txBody>
                    <a:bodyPr/>
                    <a:lstStyle/>
                    <a:p>
                      <a:pPr algn="just">
                        <a:spcAft>
                          <a:spcPts val="0"/>
                        </a:spcAft>
                      </a:pPr>
                      <a:r>
                        <a:rPr lang="en-GB" sz="1800" dirty="0">
                          <a:effectLst/>
                        </a:rPr>
                        <a:t>Heat waves</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dirty="0">
                          <a:effectLst/>
                        </a:rPr>
                        <a:t>Increased human exposure</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a:effectLst/>
                        </a:rPr>
                        <a:t>S</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rowSpan="2">
                  <a:txBody>
                    <a:bodyPr/>
                    <a:lstStyle/>
                    <a:p>
                      <a:pPr algn="just">
                        <a:spcAft>
                          <a:spcPts val="0"/>
                        </a:spcAft>
                      </a:pPr>
                      <a:r>
                        <a:rPr lang="en-GB" sz="1800">
                          <a:effectLst/>
                        </a:rPr>
                        <a:t>Tree canopy cover;</a:t>
                      </a:r>
                      <a:endParaRPr lang="en-US" sz="3200">
                        <a:effectLst/>
                      </a:endParaRPr>
                    </a:p>
                    <a:p>
                      <a:pPr algn="just">
                        <a:spcAft>
                          <a:spcPts val="0"/>
                        </a:spcAft>
                      </a:pPr>
                      <a:r>
                        <a:rPr lang="en-GB" sz="1800">
                          <a:effectLst/>
                        </a:rPr>
                        <a:t>Parks &amp; open space;</a:t>
                      </a:r>
                      <a:endParaRPr lang="en-US" sz="3200">
                        <a:effectLst/>
                      </a:endParaRPr>
                    </a:p>
                    <a:p>
                      <a:pPr algn="just">
                        <a:spcAft>
                          <a:spcPts val="0"/>
                        </a:spcAft>
                      </a:pPr>
                      <a:r>
                        <a:rPr lang="en-GB" sz="1800">
                          <a:effectLst/>
                        </a:rPr>
                        <a:t>Green roofs;</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rowSpan="2">
                  <a:txBody>
                    <a:bodyPr/>
                    <a:lstStyle/>
                    <a:p>
                      <a:pPr algn="just">
                        <a:spcAft>
                          <a:spcPts val="0"/>
                        </a:spcAft>
                      </a:pPr>
                      <a:r>
                        <a:rPr lang="en-GB" sz="1800" dirty="0">
                          <a:effectLst/>
                        </a:rPr>
                        <a:t>Air conditioning, misting stations, swimming pools, light-coloured &amp; heat-resistant building materials</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507542574"/>
                  </a:ext>
                </a:extLst>
              </a:tr>
              <a:tr h="562911">
                <a:tc vMerge="1">
                  <a:txBody>
                    <a:bodyPr/>
                    <a:lstStyle/>
                    <a:p>
                      <a:endParaRPr lang="en-US"/>
                    </a:p>
                  </a:txBody>
                  <a:tcPr/>
                </a:tc>
                <a:tc>
                  <a:txBody>
                    <a:bodyPr/>
                    <a:lstStyle/>
                    <a:p>
                      <a:pPr algn="just">
                        <a:spcAft>
                          <a:spcPts val="0"/>
                        </a:spcAft>
                      </a:pPr>
                      <a:r>
                        <a:rPr lang="en-GB" sz="1800">
                          <a:effectLst/>
                        </a:rPr>
                        <a:t>Increased demand for cooling</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0"/>
                        </a:spcAft>
                      </a:pPr>
                      <a:r>
                        <a:rPr lang="en-GB" sz="1800" dirty="0">
                          <a:effectLst/>
                        </a:rPr>
                        <a:t>T</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4282822374"/>
                  </a:ext>
                </a:extLst>
              </a:tr>
            </a:tbl>
          </a:graphicData>
        </a:graphic>
      </p:graphicFrame>
      <p:sp>
        <p:nvSpPr>
          <p:cNvPr id="4" name="Title 1">
            <a:extLst>
              <a:ext uri="{FF2B5EF4-FFF2-40B4-BE49-F238E27FC236}">
                <a16:creationId xmlns:a16="http://schemas.microsoft.com/office/drawing/2014/main" id="{22C2DB83-93AE-B646-8F8E-FC67F6710DB1}"/>
              </a:ext>
            </a:extLst>
          </p:cNvPr>
          <p:cNvSpPr txBox="1">
            <a:spLocks/>
          </p:cNvSpPr>
          <p:nvPr/>
        </p:nvSpPr>
        <p:spPr>
          <a:xfrm>
            <a:off x="1118053" y="801469"/>
            <a:ext cx="8828820" cy="646331"/>
          </a:xfrm>
          <a:prstGeom prst="rect">
            <a:avLst/>
          </a:prstGeom>
          <a:noFill/>
        </p:spPr>
        <p:txBody>
          <a:bodyPr wrap="square"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eaLnBrk="0" fontAlgn="base" hangingPunct="0">
              <a:spcAft>
                <a:spcPct val="0"/>
              </a:spcAft>
            </a:pPr>
            <a:r>
              <a:rPr lang="en-US" sz="4000" b="0" dirty="0">
                <a:ea typeface="+mn-ea"/>
                <a:cs typeface="+mn-cs"/>
              </a:rPr>
              <a:t>...Comparing </a:t>
            </a:r>
            <a:r>
              <a:rPr lang="en-US" sz="4000" b="0" dirty="0" err="1">
                <a:ea typeface="+mn-ea"/>
                <a:cs typeface="+mn-cs"/>
              </a:rPr>
              <a:t>NbS</a:t>
            </a:r>
            <a:r>
              <a:rPr lang="en-US" sz="4000" b="0" dirty="0">
                <a:ea typeface="+mn-ea"/>
                <a:cs typeface="+mn-cs"/>
              </a:rPr>
              <a:t> with grey strategies...</a:t>
            </a:r>
          </a:p>
        </p:txBody>
      </p:sp>
      <p:pic>
        <p:nvPicPr>
          <p:cNvPr id="2" name="Paveikslėlis 1">
            <a:extLst>
              <a:ext uri="{FF2B5EF4-FFF2-40B4-BE49-F238E27FC236}">
                <a16:creationId xmlns:a16="http://schemas.microsoft.com/office/drawing/2014/main" id="{4A11828B-B520-8639-46F2-C1AD0A4E0526}"/>
              </a:ext>
            </a:extLst>
          </p:cNvPr>
          <p:cNvPicPr>
            <a:picLocks noChangeAspect="1"/>
          </p:cNvPicPr>
          <p:nvPr/>
        </p:nvPicPr>
        <p:blipFill>
          <a:blip r:embed="rId3"/>
          <a:stretch>
            <a:fillRect/>
          </a:stretch>
        </p:blipFill>
        <p:spPr>
          <a:xfrm>
            <a:off x="4833940" y="0"/>
            <a:ext cx="2524120" cy="909111"/>
          </a:xfrm>
          <a:prstGeom prst="rect">
            <a:avLst/>
          </a:prstGeom>
        </p:spPr>
      </p:pic>
    </p:spTree>
    <p:extLst>
      <p:ext uri="{BB962C8B-B14F-4D97-AF65-F5344CB8AC3E}">
        <p14:creationId xmlns:p14="http://schemas.microsoft.com/office/powerpoint/2010/main" val="1252101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F96E8-76FE-744F-B03A-EBD2B1766FEF}"/>
              </a:ext>
            </a:extLst>
          </p:cNvPr>
          <p:cNvSpPr>
            <a:spLocks noGrp="1"/>
          </p:cNvSpPr>
          <p:nvPr>
            <p:ph type="title"/>
          </p:nvPr>
        </p:nvSpPr>
        <p:spPr/>
        <p:txBody>
          <a:bodyPr/>
          <a:lstStyle/>
          <a:p>
            <a:r>
              <a:rPr lang="en-US" dirty="0"/>
              <a:t>Practice &amp; Tips 1</a:t>
            </a:r>
          </a:p>
        </p:txBody>
      </p:sp>
      <p:sp>
        <p:nvSpPr>
          <p:cNvPr id="4" name="Text Box 32">
            <a:extLst>
              <a:ext uri="{FF2B5EF4-FFF2-40B4-BE49-F238E27FC236}">
                <a16:creationId xmlns:a16="http://schemas.microsoft.com/office/drawing/2014/main" id="{4AF15EE8-EE7A-EB4C-92CA-9ED7EE0C4559}"/>
              </a:ext>
            </a:extLst>
          </p:cNvPr>
          <p:cNvSpPr txBox="1"/>
          <p:nvPr/>
        </p:nvSpPr>
        <p:spPr>
          <a:xfrm>
            <a:off x="838200" y="1727517"/>
            <a:ext cx="6972300" cy="3559810"/>
          </a:xfrm>
          <a:prstGeom prst="rect">
            <a:avLst/>
          </a:prstGeom>
          <a:solidFill>
            <a:srgbClr val="4BACC6">
              <a:lumMod val="40000"/>
              <a:lumOff val="60000"/>
            </a:srgb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8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BOX 6 - PRACTICE</a:t>
            </a:r>
            <a:endParaRPr kumimoji="0" lang="en-US" sz="18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514350" marR="0" lvl="0" indent="-285750" algn="just" defTabSz="91440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1800" b="0" i="0" u="none" strike="noStrike" kern="1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Calibri" panose="020F0502020204030204" pitchFamily="34" charset="0"/>
              </a:rPr>
              <a:t>Make a list of all climate hazards affecting the city starting with the most damaging one;</a:t>
            </a:r>
            <a:endParaRPr kumimoji="0" lang="en-US" sz="1800" b="0" i="0" u="none" strike="noStrike" kern="1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514350" marR="0" lvl="0" indent="-285750" algn="just" defTabSz="91440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1800" b="0" i="0" u="none" strike="noStrike" kern="1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Calibri" panose="020F0502020204030204" pitchFamily="34" charset="0"/>
              </a:rPr>
              <a:t>Using tables 3 &amp; 4 select the type of Nature-based Solution and “infrastructure” or “grey” solutions that may be more suitable for addressing climate hazards affecting your city;</a:t>
            </a:r>
            <a:endParaRPr kumimoji="0" lang="en-US" sz="1800" b="0" i="0" u="none" strike="noStrike" kern="1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514350" marR="0" lvl="0" indent="-285750" algn="just" defTabSz="91440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1800" b="0" i="0" u="none" strike="noStrike" kern="1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Calibri" panose="020F0502020204030204" pitchFamily="34" charset="0"/>
              </a:rPr>
              <a:t>Using table 3 identify the “hazard regulation process” needed to control each hazard;</a:t>
            </a:r>
            <a:endParaRPr kumimoji="0" lang="en-US" sz="1800" b="0" i="0" u="none" strike="noStrike" kern="1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514350" marR="0" lvl="0" indent="-285750" algn="just" defTabSz="91440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1800" b="0" i="0" u="none" strike="noStrike" kern="1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Calibri" panose="020F0502020204030204" pitchFamily="34" charset="0"/>
              </a:rPr>
              <a:t>Based on the literature, compare the approximate cost and benefits of the </a:t>
            </a:r>
            <a:r>
              <a:rPr kumimoji="0" lang="en-US" sz="1800" b="0" i="0" u="none" strike="noStrike" kern="100" cap="none" spc="0" normalizeH="0" baseline="0" noProof="0" dirty="0" err="1">
                <a:ln>
                  <a:noFill/>
                </a:ln>
                <a:solidFill>
                  <a:sysClr val="windowText" lastClr="000000"/>
                </a:solidFill>
                <a:effectLst/>
                <a:uLnTx/>
                <a:uFillTx/>
                <a:latin typeface="Calibri" panose="020F0502020204030204" pitchFamily="34" charset="0"/>
                <a:ea typeface="Calibri" panose="020F0502020204030204" pitchFamily="34" charset="0"/>
                <a:cs typeface="Calibri" panose="020F0502020204030204" pitchFamily="34" charset="0"/>
              </a:rPr>
              <a:t>NbS</a:t>
            </a:r>
            <a:r>
              <a:rPr kumimoji="0" lang="en-US" sz="1800" b="0" i="0" u="none" strike="noStrike" kern="1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Calibri" panose="020F0502020204030204" pitchFamily="34" charset="0"/>
              </a:rPr>
              <a:t> selected with the cost and benefits of an alternative grey infrastructure option and decide which one is best; </a:t>
            </a:r>
            <a:endParaRPr kumimoji="0" lang="en-US" sz="1800" b="0" i="0" u="none" strike="noStrike" kern="1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6" name="Text Box 40">
            <a:extLst>
              <a:ext uri="{FF2B5EF4-FFF2-40B4-BE49-F238E27FC236}">
                <a16:creationId xmlns:a16="http://schemas.microsoft.com/office/drawing/2014/main" id="{491F6DF9-54C5-834A-B663-AE348AFCD539}"/>
              </a:ext>
            </a:extLst>
          </p:cNvPr>
          <p:cNvSpPr txBox="1"/>
          <p:nvPr/>
        </p:nvSpPr>
        <p:spPr>
          <a:xfrm>
            <a:off x="4781550" y="4163377"/>
            <a:ext cx="7143750" cy="2485073"/>
          </a:xfrm>
          <a:prstGeom prst="rect">
            <a:avLst/>
          </a:prstGeom>
          <a:solidFill>
            <a:srgbClr val="1F497D">
              <a:lumMod val="20000"/>
              <a:lumOff val="80000"/>
            </a:srgb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BOX 7 - TIP</a:t>
            </a:r>
            <a:endParaRPr kumimoji="0" lang="en-US" sz="18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Larger-scale </a:t>
            </a:r>
            <a:r>
              <a:rPr kumimoji="0" lang="en-US" sz="18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eco-district development projects</a:t>
            </a: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which encompassed various </a:t>
            </a:r>
            <a:r>
              <a:rPr kumimoji="0" lang="en-US" sz="18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rPr>
              <a:t>NbS</a:t>
            </a: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solutions, including </a:t>
            </a:r>
            <a:r>
              <a:rPr kumimoji="0" lang="en-US" sz="18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green buildings</a:t>
            </a: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r>
              <a:rPr kumimoji="0" lang="en-US" sz="18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urban green spaces</a:t>
            </a: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and </a:t>
            </a:r>
            <a:r>
              <a:rPr kumimoji="0" lang="en-US" sz="18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parks</a:t>
            </a: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r>
              <a:rPr kumimoji="0" lang="en-US" sz="18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water management solutions</a:t>
            </a: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as well </a:t>
            </a:r>
            <a:r>
              <a:rPr kumimoji="0" lang="en-US" sz="18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as blue infrastructures</a:t>
            </a: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Examples gathered in the database include the </a:t>
            </a:r>
            <a:r>
              <a:rPr kumimoji="0" lang="en-US" sz="1800" b="0" i="1"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Eco City Augustenborg</a:t>
            </a: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of Malmö and </a:t>
            </a:r>
            <a:r>
              <a:rPr kumimoji="0" lang="en-US" sz="18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rPr>
              <a:t>Hammarby</a:t>
            </a: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r>
              <a:rPr kumimoji="0" lang="en-US" sz="18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rPr>
              <a:t>Sjöstad</a:t>
            </a: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of Stockholm, in Sweden; the </a:t>
            </a:r>
            <a:r>
              <a:rPr kumimoji="0" lang="en-US" sz="1800" b="0" i="1"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Danube Eco-District project</a:t>
            </a: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in Strasbourg, France and a </a:t>
            </a:r>
            <a:r>
              <a:rPr kumimoji="0" lang="en-US" sz="1800" b="0" i="1"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Green and Sustainable Student Village</a:t>
            </a: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in Bradford, UK. </a:t>
            </a:r>
            <a:r>
              <a:rPr kumimoji="0" lang="fr-FR" sz="18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Source : </a:t>
            </a:r>
            <a:r>
              <a:rPr kumimoji="0" lang="fr-FR" sz="18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rPr>
              <a:t>Almassy</a:t>
            </a:r>
            <a:r>
              <a:rPr kumimoji="0" lang="fr-FR" sz="18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D., et al., </a:t>
            </a: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2018. </a:t>
            </a:r>
            <a:endParaRPr kumimoji="0" lang="en-US" sz="18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pic>
        <p:nvPicPr>
          <p:cNvPr id="3" name="Paveikslėlis 2">
            <a:extLst>
              <a:ext uri="{FF2B5EF4-FFF2-40B4-BE49-F238E27FC236}">
                <a16:creationId xmlns:a16="http://schemas.microsoft.com/office/drawing/2014/main" id="{F7B34D60-8079-D294-9CC1-DD0159DEC20C}"/>
              </a:ext>
            </a:extLst>
          </p:cNvPr>
          <p:cNvPicPr>
            <a:picLocks noChangeAspect="1"/>
          </p:cNvPicPr>
          <p:nvPr/>
        </p:nvPicPr>
        <p:blipFill>
          <a:blip r:embed="rId2"/>
          <a:stretch>
            <a:fillRect/>
          </a:stretch>
        </p:blipFill>
        <p:spPr>
          <a:xfrm>
            <a:off x="5457331" y="193213"/>
            <a:ext cx="2896094" cy="1043085"/>
          </a:xfrm>
          <a:prstGeom prst="rect">
            <a:avLst/>
          </a:prstGeom>
        </p:spPr>
      </p:pic>
      <p:pic>
        <p:nvPicPr>
          <p:cNvPr id="12290" name="Picture 2" descr="Ekostaden Augustenborg and Bo01 – City of Tomorrow | use: urban sustainability exchange | metropolis">
            <a:extLst>
              <a:ext uri="{FF2B5EF4-FFF2-40B4-BE49-F238E27FC236}">
                <a16:creationId xmlns:a16="http://schemas.microsoft.com/office/drawing/2014/main" id="{F7A2FE0E-BD45-1E0A-E6E2-67674FE57C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9813" y="1824992"/>
            <a:ext cx="3995487" cy="2204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748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F96E8-76FE-744F-B03A-EBD2B1766FEF}"/>
              </a:ext>
            </a:extLst>
          </p:cNvPr>
          <p:cNvSpPr>
            <a:spLocks noGrp="1"/>
          </p:cNvSpPr>
          <p:nvPr>
            <p:ph type="title"/>
          </p:nvPr>
        </p:nvSpPr>
        <p:spPr>
          <a:xfrm>
            <a:off x="838200" y="280371"/>
            <a:ext cx="10515600" cy="1325563"/>
          </a:xfrm>
        </p:spPr>
        <p:txBody>
          <a:bodyPr/>
          <a:lstStyle/>
          <a:p>
            <a:r>
              <a:rPr lang="en-US" dirty="0"/>
              <a:t>Practice &amp; Tips 2</a:t>
            </a:r>
          </a:p>
        </p:txBody>
      </p:sp>
      <p:sp>
        <p:nvSpPr>
          <p:cNvPr id="7" name="Text Box 9">
            <a:extLst>
              <a:ext uri="{FF2B5EF4-FFF2-40B4-BE49-F238E27FC236}">
                <a16:creationId xmlns:a16="http://schemas.microsoft.com/office/drawing/2014/main" id="{F6E48AA1-C574-4842-8B3B-E866B136A9F6}"/>
              </a:ext>
            </a:extLst>
          </p:cNvPr>
          <p:cNvSpPr txBox="1"/>
          <p:nvPr/>
        </p:nvSpPr>
        <p:spPr>
          <a:xfrm>
            <a:off x="838200" y="1690688"/>
            <a:ext cx="6186714" cy="5167312"/>
          </a:xfrm>
          <a:prstGeom prst="rect">
            <a:avLst/>
          </a:prstGeom>
          <a:solidFill>
            <a:srgbClr val="4BACC6">
              <a:lumMod val="40000"/>
              <a:lumOff val="60000"/>
            </a:srgb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BOX 8 - PRACTICE</a:t>
            </a:r>
            <a:r>
              <a:rPr kumimoji="0" lang="en-US" sz="16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6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List three (3) benefits starting with the most important one that you &amp; your city can get from urban parks, urban lakes &amp; from protected forests in the city and its peri-urban areas -see Table 6-.</a:t>
            </a:r>
            <a:endParaRPr kumimoji="0" lang="en-US" sz="16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514350" marR="0" lvl="0" indent="-285750" defTabSz="91440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1600" b="0" i="0" u="none" strike="noStrike" kern="1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Calibri" panose="020F0502020204030204" pitchFamily="34" charset="0"/>
              </a:rPr>
              <a:t>Include benefits in terms of: (</a:t>
            </a:r>
            <a:r>
              <a:rPr kumimoji="0" lang="en-US" sz="1600" b="0" i="0" u="none" strike="noStrike" kern="100" cap="none" spc="0" normalizeH="0" baseline="0" noProof="0" dirty="0" err="1">
                <a:ln>
                  <a:noFill/>
                </a:ln>
                <a:solidFill>
                  <a:sysClr val="windowText" lastClr="000000"/>
                </a:solidFill>
                <a:effectLst/>
                <a:uLnTx/>
                <a:uFillTx/>
                <a:latin typeface="Calibri" panose="020F0502020204030204" pitchFamily="34" charset="0"/>
                <a:ea typeface="Calibri" panose="020F0502020204030204" pitchFamily="34" charset="0"/>
                <a:cs typeface="Calibri" panose="020F0502020204030204" pitchFamily="34" charset="0"/>
              </a:rPr>
              <a:t>i</a:t>
            </a:r>
            <a:r>
              <a:rPr kumimoji="0" lang="en-US" sz="1600" b="0" i="0" u="none" strike="noStrike" kern="1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Calibri" panose="020F0502020204030204" pitchFamily="34" charset="0"/>
              </a:rPr>
              <a:t>) health &amp; well-being; (ii) protection against -e.g. heatwave &amp; flood-.</a:t>
            </a:r>
            <a:endParaRPr kumimoji="0" lang="en-US" sz="1600" b="0" i="0" u="none" strike="noStrike" kern="1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514350" marR="0" lvl="0" indent="-285750" defTabSz="91440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1600" b="0" i="0" u="none" strike="noStrike" kern="1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Calibri" panose="020F0502020204030204" pitchFamily="34" charset="0"/>
              </a:rPr>
              <a:t>Include additional benefits in terms of landscaping and biodiversity.</a:t>
            </a:r>
            <a:endParaRPr kumimoji="0" lang="en-US" sz="1600" b="0" i="0" u="none" strike="noStrike" kern="1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6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graphicFrame>
        <p:nvGraphicFramePr>
          <p:cNvPr id="3" name="Table 2">
            <a:extLst>
              <a:ext uri="{FF2B5EF4-FFF2-40B4-BE49-F238E27FC236}">
                <a16:creationId xmlns:a16="http://schemas.microsoft.com/office/drawing/2014/main" id="{FBE18094-1204-D141-8687-1657375B939D}"/>
              </a:ext>
            </a:extLst>
          </p:cNvPr>
          <p:cNvGraphicFramePr>
            <a:graphicFrameLocks noGrp="1"/>
          </p:cNvGraphicFramePr>
          <p:nvPr>
            <p:extLst>
              <p:ext uri="{D42A27DB-BD31-4B8C-83A1-F6EECF244321}">
                <p14:modId xmlns:p14="http://schemas.microsoft.com/office/powerpoint/2010/main" val="803603617"/>
              </p:ext>
            </p:extLst>
          </p:nvPr>
        </p:nvGraphicFramePr>
        <p:xfrm>
          <a:off x="1060494" y="3870122"/>
          <a:ext cx="5713095" cy="2773680"/>
        </p:xfrm>
        <a:graphic>
          <a:graphicData uri="http://schemas.openxmlformats.org/drawingml/2006/table">
            <a:tbl>
              <a:tblPr firstRow="1" firstCol="1" bandRow="1">
                <a:tableStyleId>{5C22544A-7EE6-4342-B048-85BDC9FD1C3A}</a:tableStyleId>
              </a:tblPr>
              <a:tblGrid>
                <a:gridCol w="1500505">
                  <a:extLst>
                    <a:ext uri="{9D8B030D-6E8A-4147-A177-3AD203B41FA5}">
                      <a16:colId xmlns:a16="http://schemas.microsoft.com/office/drawing/2014/main" val="817642337"/>
                    </a:ext>
                  </a:extLst>
                </a:gridCol>
                <a:gridCol w="1477645">
                  <a:extLst>
                    <a:ext uri="{9D8B030D-6E8A-4147-A177-3AD203B41FA5}">
                      <a16:colId xmlns:a16="http://schemas.microsoft.com/office/drawing/2014/main" val="3367660508"/>
                    </a:ext>
                  </a:extLst>
                </a:gridCol>
                <a:gridCol w="1477645">
                  <a:extLst>
                    <a:ext uri="{9D8B030D-6E8A-4147-A177-3AD203B41FA5}">
                      <a16:colId xmlns:a16="http://schemas.microsoft.com/office/drawing/2014/main" val="3045856051"/>
                    </a:ext>
                  </a:extLst>
                </a:gridCol>
                <a:gridCol w="1257300">
                  <a:extLst>
                    <a:ext uri="{9D8B030D-6E8A-4147-A177-3AD203B41FA5}">
                      <a16:colId xmlns:a16="http://schemas.microsoft.com/office/drawing/2014/main" val="3249137429"/>
                    </a:ext>
                  </a:extLst>
                </a:gridCol>
              </a:tblGrid>
              <a:tr h="0">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gridSpan="3">
                  <a:txBody>
                    <a:bodyPr/>
                    <a:lstStyle/>
                    <a:p>
                      <a:pPr>
                        <a:spcAft>
                          <a:spcPts val="0"/>
                        </a:spcAft>
                      </a:pPr>
                      <a:r>
                        <a:rPr lang="en-US" sz="1400">
                          <a:effectLst/>
                        </a:rPr>
                        <a:t>Benefits from NbS such as:</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54900615"/>
                  </a:ext>
                </a:extLst>
              </a:tr>
              <a:tr h="0">
                <a:tc>
                  <a:txBody>
                    <a:bodyPr/>
                    <a:lstStyle/>
                    <a:p>
                      <a:pPr>
                        <a:spcAft>
                          <a:spcPts val="0"/>
                        </a:spcAft>
                      </a:pPr>
                      <a:r>
                        <a:rPr lang="en-US" sz="1400">
                          <a:effectLst/>
                        </a:rPr>
                        <a:t>NbS</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spcAft>
                          <a:spcPts val="0"/>
                        </a:spcAft>
                      </a:pPr>
                      <a:r>
                        <a:rPr lang="en-US" sz="1400">
                          <a:effectLst/>
                        </a:rPr>
                        <a:t>Health &amp; Wellbeing</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Protection against hazard 1: e.g. heatwave</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Protection against hazard 2: e.g. flood</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485570549"/>
                  </a:ext>
                </a:extLst>
              </a:tr>
              <a:tr h="0">
                <a:tc rowSpan="3">
                  <a:txBody>
                    <a:bodyPr/>
                    <a:lstStyle/>
                    <a:p>
                      <a:pPr>
                        <a:spcAft>
                          <a:spcPts val="0"/>
                        </a:spcAft>
                      </a:pPr>
                      <a:r>
                        <a:rPr lang="en-US" sz="1400">
                          <a:effectLst/>
                        </a:rPr>
                        <a:t>Creating URBAN PARKS</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406255785"/>
                  </a:ext>
                </a:extLst>
              </a:tr>
              <a:tr h="0">
                <a:tc vMerge="1">
                  <a:txBody>
                    <a:bodyPr/>
                    <a:lstStyle/>
                    <a:p>
                      <a:endParaRPr lang="en-US"/>
                    </a:p>
                  </a:txBody>
                  <a:tcPr/>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781391994"/>
                  </a:ext>
                </a:extLst>
              </a:tr>
              <a:tr h="0">
                <a:tc vMerge="1">
                  <a:txBody>
                    <a:bodyPr/>
                    <a:lstStyle/>
                    <a:p>
                      <a:endParaRPr lang="en-US"/>
                    </a:p>
                  </a:txBody>
                  <a:tcPr/>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65986032"/>
                  </a:ext>
                </a:extLst>
              </a:tr>
              <a:tr h="0">
                <a:tc rowSpan="3">
                  <a:txBody>
                    <a:bodyPr/>
                    <a:lstStyle/>
                    <a:p>
                      <a:pPr>
                        <a:spcAft>
                          <a:spcPts val="0"/>
                        </a:spcAft>
                      </a:pPr>
                      <a:r>
                        <a:rPr lang="en-US" sz="1400">
                          <a:effectLst/>
                        </a:rPr>
                        <a:t>Creating URBAN LAKES</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46237819"/>
                  </a:ext>
                </a:extLst>
              </a:tr>
              <a:tr h="0">
                <a:tc vMerge="1">
                  <a:txBody>
                    <a:bodyPr/>
                    <a:lstStyle/>
                    <a:p>
                      <a:endParaRPr lang="en-US"/>
                    </a:p>
                  </a:txBody>
                  <a:tcPr/>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180333140"/>
                  </a:ext>
                </a:extLst>
              </a:tr>
              <a:tr h="0">
                <a:tc vMerge="1">
                  <a:txBody>
                    <a:bodyPr/>
                    <a:lstStyle/>
                    <a:p>
                      <a:endParaRPr lang="en-US"/>
                    </a:p>
                  </a:txBody>
                  <a:tcPr/>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dirty="0">
                          <a:effectLst/>
                        </a:rPr>
                        <a:t> </a:t>
                      </a:r>
                      <a:endParaRPr lang="en-US" sz="1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784503327"/>
                  </a:ext>
                </a:extLst>
              </a:tr>
              <a:tr h="0">
                <a:tc rowSpan="3">
                  <a:txBody>
                    <a:bodyPr/>
                    <a:lstStyle/>
                    <a:p>
                      <a:pPr>
                        <a:spcAft>
                          <a:spcPts val="0"/>
                        </a:spcAft>
                      </a:pPr>
                      <a:r>
                        <a:rPr lang="en-US" sz="1400">
                          <a:effectLst/>
                        </a:rPr>
                        <a:t>Protecting FORESTS</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3440015"/>
                  </a:ext>
                </a:extLst>
              </a:tr>
              <a:tr h="0">
                <a:tc vMerge="1">
                  <a:txBody>
                    <a:bodyPr/>
                    <a:lstStyle/>
                    <a:p>
                      <a:endParaRPr lang="en-US"/>
                    </a:p>
                  </a:txBody>
                  <a:tcPr/>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dirty="0">
                          <a:effectLst/>
                        </a:rPr>
                        <a:t> </a:t>
                      </a:r>
                      <a:endParaRPr lang="en-US" sz="1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657164004"/>
                  </a:ext>
                </a:extLst>
              </a:tr>
              <a:tr h="0">
                <a:tc vMerge="1">
                  <a:txBody>
                    <a:bodyPr/>
                    <a:lstStyle/>
                    <a:p>
                      <a:endParaRPr lang="en-US"/>
                    </a:p>
                  </a:txBody>
                  <a:tcPr/>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0"/>
                        </a:spcAft>
                      </a:pPr>
                      <a:r>
                        <a:rPr lang="en-US" sz="1400" dirty="0">
                          <a:effectLst/>
                        </a:rPr>
                        <a:t> </a:t>
                      </a:r>
                      <a:endParaRPr lang="en-US" sz="1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650290094"/>
                  </a:ext>
                </a:extLst>
              </a:tr>
            </a:tbl>
          </a:graphicData>
        </a:graphic>
      </p:graphicFrame>
      <p:pic>
        <p:nvPicPr>
          <p:cNvPr id="8" name="Picture 7">
            <a:extLst>
              <a:ext uri="{FF2B5EF4-FFF2-40B4-BE49-F238E27FC236}">
                <a16:creationId xmlns:a16="http://schemas.microsoft.com/office/drawing/2014/main" id="{D698F615-5CA4-5447-B9C3-0AB894717301}"/>
              </a:ext>
            </a:extLst>
          </p:cNvPr>
          <p:cNvPicPr/>
          <p:nvPr/>
        </p:nvPicPr>
        <p:blipFill>
          <a:blip r:embed="rId3"/>
          <a:stretch>
            <a:fillRect/>
          </a:stretch>
        </p:blipFill>
        <p:spPr>
          <a:xfrm>
            <a:off x="7247208" y="1690688"/>
            <a:ext cx="4708481" cy="3403826"/>
          </a:xfrm>
          <a:prstGeom prst="rect">
            <a:avLst/>
          </a:prstGeom>
        </p:spPr>
      </p:pic>
      <p:sp>
        <p:nvSpPr>
          <p:cNvPr id="9" name="TextBox 8">
            <a:extLst>
              <a:ext uri="{FF2B5EF4-FFF2-40B4-BE49-F238E27FC236}">
                <a16:creationId xmlns:a16="http://schemas.microsoft.com/office/drawing/2014/main" id="{E3CD9328-1DE3-D446-858B-050F4E112574}"/>
              </a:ext>
            </a:extLst>
          </p:cNvPr>
          <p:cNvSpPr txBox="1"/>
          <p:nvPr/>
        </p:nvSpPr>
        <p:spPr>
          <a:xfrm>
            <a:off x="7196276" y="5256962"/>
            <a:ext cx="5129074" cy="1107996"/>
          </a:xfrm>
          <a:prstGeom prst="rect">
            <a:avLst/>
          </a:prstGeom>
          <a:noFill/>
        </p:spPr>
        <p:txBody>
          <a:bodyPr wrap="square" rtlCol="0">
            <a:spAutoFit/>
          </a:bodyPr>
          <a:lstStyle/>
          <a:p>
            <a:pPr marL="342900" indent="-342900">
              <a:buFont typeface="Arial" panose="020B0604020202020204" pitchFamily="34" charset="0"/>
              <a:buChar char="•"/>
            </a:pPr>
            <a:r>
              <a:rPr lang="en-US" b="0" dirty="0">
                <a:solidFill>
                  <a:schemeClr val="tx1"/>
                </a:solidFill>
              </a:rPr>
              <a:t>Nature-based Solutions &amp; SDGs</a:t>
            </a:r>
          </a:p>
          <a:p>
            <a:pPr marL="342900" indent="-342900">
              <a:buFont typeface="Arial" panose="020B0604020202020204" pitchFamily="34" charset="0"/>
              <a:buChar char="•"/>
            </a:pPr>
            <a:r>
              <a:rPr lang="en-US" b="0" dirty="0">
                <a:solidFill>
                  <a:schemeClr val="tx1"/>
                </a:solidFill>
              </a:rPr>
              <a:t>How do </a:t>
            </a:r>
            <a:r>
              <a:rPr lang="en-US" b="0" dirty="0" err="1">
                <a:solidFill>
                  <a:schemeClr val="tx1"/>
                </a:solidFill>
              </a:rPr>
              <a:t>NbS</a:t>
            </a:r>
            <a:r>
              <a:rPr lang="en-US" b="0" dirty="0">
                <a:solidFill>
                  <a:schemeClr val="tx1"/>
                </a:solidFill>
              </a:rPr>
              <a:t> Work</a:t>
            </a:r>
          </a:p>
          <a:p>
            <a:pPr marL="342900" indent="-342900">
              <a:buFont typeface="Arial" panose="020B0604020202020204" pitchFamily="34" charset="0"/>
              <a:buChar char="•"/>
            </a:pPr>
            <a:r>
              <a:rPr lang="en-US" b="0" dirty="0">
                <a:solidFill>
                  <a:schemeClr val="tx1"/>
                </a:solidFill>
              </a:rPr>
              <a:t>Steps implementing </a:t>
            </a:r>
            <a:r>
              <a:rPr lang="en-US" b="0" dirty="0" err="1">
                <a:solidFill>
                  <a:schemeClr val="tx1"/>
                </a:solidFill>
              </a:rPr>
              <a:t>NbS</a:t>
            </a:r>
            <a:r>
              <a:rPr lang="en-US" b="0" dirty="0">
                <a:solidFill>
                  <a:schemeClr val="tx1"/>
                </a:solidFill>
              </a:rPr>
              <a:t> in your city</a:t>
            </a:r>
          </a:p>
        </p:txBody>
      </p:sp>
      <p:pic>
        <p:nvPicPr>
          <p:cNvPr id="4" name="Paveikslėlis 3">
            <a:extLst>
              <a:ext uri="{FF2B5EF4-FFF2-40B4-BE49-F238E27FC236}">
                <a16:creationId xmlns:a16="http://schemas.microsoft.com/office/drawing/2014/main" id="{BE690B14-A340-BD87-E90A-50AC71D4692E}"/>
              </a:ext>
            </a:extLst>
          </p:cNvPr>
          <p:cNvPicPr>
            <a:picLocks noChangeAspect="1"/>
          </p:cNvPicPr>
          <p:nvPr/>
        </p:nvPicPr>
        <p:blipFill>
          <a:blip r:embed="rId4"/>
          <a:stretch>
            <a:fillRect/>
          </a:stretch>
        </p:blipFill>
        <p:spPr>
          <a:xfrm>
            <a:off x="9102088" y="0"/>
            <a:ext cx="3089912" cy="1112892"/>
          </a:xfrm>
          <a:prstGeom prst="rect">
            <a:avLst/>
          </a:prstGeom>
        </p:spPr>
      </p:pic>
    </p:spTree>
    <p:extLst>
      <p:ext uri="{BB962C8B-B14F-4D97-AF65-F5344CB8AC3E}">
        <p14:creationId xmlns:p14="http://schemas.microsoft.com/office/powerpoint/2010/main" val="3424128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7C81DC-A1CF-3A4C-8171-1B0428D378A4}"/>
              </a:ext>
            </a:extLst>
          </p:cNvPr>
          <p:cNvSpPr txBox="1"/>
          <p:nvPr/>
        </p:nvSpPr>
        <p:spPr>
          <a:xfrm>
            <a:off x="898902" y="1104619"/>
            <a:ext cx="6478291" cy="1077218"/>
          </a:xfrm>
          <a:prstGeom prst="rect">
            <a:avLst/>
          </a:prstGeom>
          <a:noFill/>
        </p:spPr>
        <p:txBody>
          <a:bodyPr wrap="square" rtlCol="0">
            <a:spAutoFit/>
          </a:bodyPr>
          <a:lstStyle/>
          <a:p>
            <a:r>
              <a:rPr lang="en-US" sz="3200" dirty="0"/>
              <a:t>Climate Risk Analysis (CRA) &amp; Adaptation options (incl. </a:t>
            </a:r>
            <a:r>
              <a:rPr lang="en-US" sz="3200" dirty="0" err="1"/>
              <a:t>NbS</a:t>
            </a:r>
            <a:r>
              <a:rPr lang="en-US" sz="3200" dirty="0"/>
              <a:t>)</a:t>
            </a:r>
          </a:p>
        </p:txBody>
      </p:sp>
      <p:sp>
        <p:nvSpPr>
          <p:cNvPr id="5" name="TextBox 4">
            <a:extLst>
              <a:ext uri="{FF2B5EF4-FFF2-40B4-BE49-F238E27FC236}">
                <a16:creationId xmlns:a16="http://schemas.microsoft.com/office/drawing/2014/main" id="{F054A54C-5E0F-D94C-8784-00C30B932202}"/>
              </a:ext>
            </a:extLst>
          </p:cNvPr>
          <p:cNvSpPr txBox="1"/>
          <p:nvPr/>
        </p:nvSpPr>
        <p:spPr>
          <a:xfrm>
            <a:off x="8172294" y="3753928"/>
            <a:ext cx="3921732" cy="1384995"/>
          </a:xfrm>
          <a:prstGeom prst="rect">
            <a:avLst/>
          </a:prstGeom>
          <a:noFill/>
        </p:spPr>
        <p:txBody>
          <a:bodyPr wrap="square" rtlCol="0">
            <a:spAutoFit/>
          </a:bodyPr>
          <a:lstStyle/>
          <a:p>
            <a:r>
              <a:rPr lang="en-US" dirty="0"/>
              <a:t>Adaptation options: </a:t>
            </a:r>
          </a:p>
          <a:p>
            <a:pPr marL="342900" indent="-342900">
              <a:buFont typeface="Arial" panose="020B0604020202020204" pitchFamily="34" charset="0"/>
              <a:buChar char="•"/>
            </a:pPr>
            <a:r>
              <a:rPr lang="en-US" sz="2000" dirty="0"/>
              <a:t>Infrastructure,</a:t>
            </a:r>
          </a:p>
          <a:p>
            <a:pPr marL="342900" indent="-342900">
              <a:buFont typeface="Arial" panose="020B0604020202020204" pitchFamily="34" charset="0"/>
              <a:buChar char="•"/>
            </a:pPr>
            <a:r>
              <a:rPr lang="en-US" sz="2000" dirty="0"/>
              <a:t>Nature-based Solutions</a:t>
            </a:r>
          </a:p>
          <a:p>
            <a:pPr marL="342900" indent="-342900">
              <a:buFont typeface="Arial" panose="020B0604020202020204" pitchFamily="34" charset="0"/>
              <a:buChar char="•"/>
            </a:pPr>
            <a:r>
              <a:rPr lang="en-US" sz="2000" dirty="0"/>
              <a:t>Hybrid solutions</a:t>
            </a:r>
          </a:p>
        </p:txBody>
      </p:sp>
      <p:pic>
        <p:nvPicPr>
          <p:cNvPr id="8" name="Picture 7">
            <a:extLst>
              <a:ext uri="{FF2B5EF4-FFF2-40B4-BE49-F238E27FC236}">
                <a16:creationId xmlns:a16="http://schemas.microsoft.com/office/drawing/2014/main" id="{56642FF6-E66A-D346-8B5D-1C754FF57C01}"/>
              </a:ext>
            </a:extLst>
          </p:cNvPr>
          <p:cNvPicPr>
            <a:picLocks noChangeAspect="1"/>
          </p:cNvPicPr>
          <p:nvPr/>
        </p:nvPicPr>
        <p:blipFill>
          <a:blip r:embed="rId3"/>
          <a:stretch>
            <a:fillRect/>
          </a:stretch>
        </p:blipFill>
        <p:spPr>
          <a:xfrm>
            <a:off x="285615" y="2168392"/>
            <a:ext cx="7715385" cy="4556068"/>
          </a:xfrm>
          <a:prstGeom prst="rect">
            <a:avLst/>
          </a:prstGeom>
        </p:spPr>
      </p:pic>
      <p:sp>
        <p:nvSpPr>
          <p:cNvPr id="9" name="TextBox 8">
            <a:extLst>
              <a:ext uri="{FF2B5EF4-FFF2-40B4-BE49-F238E27FC236}">
                <a16:creationId xmlns:a16="http://schemas.microsoft.com/office/drawing/2014/main" id="{B6F2DCC0-7535-0A4C-A656-785CC45D52ED}"/>
              </a:ext>
            </a:extLst>
          </p:cNvPr>
          <p:cNvSpPr txBox="1"/>
          <p:nvPr/>
        </p:nvSpPr>
        <p:spPr>
          <a:xfrm>
            <a:off x="8103795" y="1335451"/>
            <a:ext cx="3990231" cy="1692771"/>
          </a:xfrm>
          <a:prstGeom prst="rect">
            <a:avLst/>
          </a:prstGeom>
          <a:noFill/>
        </p:spPr>
        <p:txBody>
          <a:bodyPr wrap="square" rtlCol="0">
            <a:spAutoFit/>
          </a:bodyPr>
          <a:lstStyle/>
          <a:p>
            <a:r>
              <a:rPr lang="en-US" dirty="0"/>
              <a:t>Adaptation options: aligned with</a:t>
            </a:r>
            <a:r>
              <a:rPr lang="en-US" sz="2000" dirty="0"/>
              <a:t>:</a:t>
            </a:r>
            <a:r>
              <a:rPr lang="en-US" sz="2000" i="1" dirty="0"/>
              <a:t> national &amp; local Disaster Risk Reduction Strategies –;</a:t>
            </a:r>
            <a:endParaRPr lang="en-US" sz="2000" dirty="0"/>
          </a:p>
          <a:p>
            <a:r>
              <a:rPr lang="en-US" sz="2000" dirty="0"/>
              <a:t>Adaptation Target: aligned w/ NDCs &amp; NAPs;</a:t>
            </a:r>
          </a:p>
        </p:txBody>
      </p:sp>
      <p:pic>
        <p:nvPicPr>
          <p:cNvPr id="3" name="Paveikslėlis 2">
            <a:extLst>
              <a:ext uri="{FF2B5EF4-FFF2-40B4-BE49-F238E27FC236}">
                <a16:creationId xmlns:a16="http://schemas.microsoft.com/office/drawing/2014/main" id="{0B350E7F-F36E-FEAA-D1F5-234D79B7498A}"/>
              </a:ext>
            </a:extLst>
          </p:cNvPr>
          <p:cNvPicPr>
            <a:picLocks noChangeAspect="1"/>
          </p:cNvPicPr>
          <p:nvPr/>
        </p:nvPicPr>
        <p:blipFill>
          <a:blip r:embed="rId4"/>
          <a:stretch>
            <a:fillRect/>
          </a:stretch>
        </p:blipFill>
        <p:spPr>
          <a:xfrm>
            <a:off x="5123986" y="72195"/>
            <a:ext cx="2866494" cy="1032424"/>
          </a:xfrm>
          <a:prstGeom prst="rect">
            <a:avLst/>
          </a:prstGeom>
        </p:spPr>
      </p:pic>
    </p:spTree>
    <p:extLst>
      <p:ext uri="{BB962C8B-B14F-4D97-AF65-F5344CB8AC3E}">
        <p14:creationId xmlns:p14="http://schemas.microsoft.com/office/powerpoint/2010/main" val="3125310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3CCCD-E49C-154E-9FFA-8013CD4BD461}"/>
              </a:ext>
            </a:extLst>
          </p:cNvPr>
          <p:cNvSpPr>
            <a:spLocks noGrp="1"/>
          </p:cNvSpPr>
          <p:nvPr>
            <p:ph type="title"/>
          </p:nvPr>
        </p:nvSpPr>
        <p:spPr>
          <a:xfrm>
            <a:off x="854242" y="605755"/>
            <a:ext cx="10801350" cy="815975"/>
          </a:xfrm>
        </p:spPr>
        <p:txBody>
          <a:bodyPr>
            <a:normAutofit fontScale="90000"/>
          </a:bodyPr>
          <a:lstStyle/>
          <a:p>
            <a:r>
              <a:rPr lang="en-US" dirty="0"/>
              <a:t>Key Definitions &amp; Steps for CRA &amp; </a:t>
            </a:r>
            <a:r>
              <a:rPr lang="en-US" dirty="0" err="1"/>
              <a:t>NbS</a:t>
            </a:r>
            <a:r>
              <a:rPr lang="en-US" dirty="0"/>
              <a:t> formulations</a:t>
            </a:r>
          </a:p>
        </p:txBody>
      </p:sp>
      <p:pic>
        <p:nvPicPr>
          <p:cNvPr id="5" name="Picture 4">
            <a:extLst>
              <a:ext uri="{FF2B5EF4-FFF2-40B4-BE49-F238E27FC236}">
                <a16:creationId xmlns:a16="http://schemas.microsoft.com/office/drawing/2014/main" id="{880BC393-F677-324C-A6D0-37D414B60E5B}"/>
              </a:ext>
            </a:extLst>
          </p:cNvPr>
          <p:cNvPicPr>
            <a:picLocks noChangeAspect="1"/>
          </p:cNvPicPr>
          <p:nvPr/>
        </p:nvPicPr>
        <p:blipFill>
          <a:blip r:embed="rId2"/>
          <a:stretch>
            <a:fillRect/>
          </a:stretch>
        </p:blipFill>
        <p:spPr>
          <a:xfrm>
            <a:off x="5549900" y="1390650"/>
            <a:ext cx="6642100" cy="5257800"/>
          </a:xfrm>
          <a:prstGeom prst="rect">
            <a:avLst/>
          </a:prstGeom>
        </p:spPr>
      </p:pic>
      <p:sp>
        <p:nvSpPr>
          <p:cNvPr id="7" name="Text Box 12">
            <a:extLst>
              <a:ext uri="{FF2B5EF4-FFF2-40B4-BE49-F238E27FC236}">
                <a16:creationId xmlns:a16="http://schemas.microsoft.com/office/drawing/2014/main" id="{F32D6307-6FBD-A647-B82F-B635570A61B9}"/>
              </a:ext>
            </a:extLst>
          </p:cNvPr>
          <p:cNvSpPr txBox="1"/>
          <p:nvPr/>
        </p:nvSpPr>
        <p:spPr>
          <a:xfrm>
            <a:off x="194310" y="1771650"/>
            <a:ext cx="6568440" cy="3902392"/>
          </a:xfrm>
          <a:prstGeom prst="rect">
            <a:avLst/>
          </a:prstGeom>
          <a:solidFill>
            <a:srgbClr val="4BACC6">
              <a:lumMod val="20000"/>
              <a:lumOff val="80000"/>
            </a:srgb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ysClr val="windowText" lastClr="000000"/>
                </a:solidFill>
                <a:effectLst/>
                <a:uLnTx/>
                <a:uFillTx/>
                <a:latin typeface="HelveticaNeueLTStd"/>
                <a:ea typeface="Times New Roman" panose="02020603050405020304" pitchFamily="18" charset="0"/>
              </a:rPr>
              <a:t>BOX 12 - Basic definitions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ysClr val="windowText" lastClr="000000"/>
                </a:solidFill>
                <a:effectLst/>
                <a:uLnTx/>
                <a:uFillTx/>
                <a:latin typeface="HelveticaNeueLTStd"/>
                <a:ea typeface="Times New Roman" panose="02020603050405020304" pitchFamily="18" charset="0"/>
              </a:rPr>
              <a:t>Resilience: </a:t>
            </a:r>
            <a:r>
              <a:rPr kumimoji="0" lang="en-US" sz="1200" b="0" i="0" u="none" strike="noStrike" kern="0" cap="none" spc="0" normalizeH="0" baseline="0" noProof="0" dirty="0">
                <a:ln>
                  <a:noFill/>
                </a:ln>
                <a:solidFill>
                  <a:sysClr val="windowText" lastClr="000000"/>
                </a:solidFill>
                <a:effectLst/>
                <a:uLnTx/>
                <a:uFillTx/>
                <a:latin typeface="HelveticaNeueLTStd"/>
                <a:ea typeface="Times New Roman" panose="02020603050405020304" pitchFamily="18" charset="0"/>
              </a:rPr>
              <a:t>The ability of a system, community or society exposed to hazards to resist, absorb, accommodate to and recover from the effects of a hazard in a timely and efficient manner, including through the preservation and restoration of its essential basic structures and functions.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ysClr val="windowText" lastClr="000000"/>
                </a:solidFill>
                <a:effectLst/>
                <a:uLnTx/>
                <a:uFillTx/>
                <a:latin typeface="HelveticaNeueLTStd"/>
                <a:ea typeface="Times New Roman" panose="02020603050405020304" pitchFamily="18" charset="0"/>
              </a:rPr>
              <a:t>Underlying disaster risk drivers: </a:t>
            </a:r>
            <a:r>
              <a:rPr kumimoji="0" lang="en-US" sz="1200" b="0" i="0" u="none" strike="noStrike" kern="0" cap="none" spc="0" normalizeH="0" baseline="0" noProof="0" dirty="0">
                <a:ln>
                  <a:noFill/>
                </a:ln>
                <a:solidFill>
                  <a:sysClr val="windowText" lastClr="000000"/>
                </a:solidFill>
                <a:effectLst/>
                <a:uLnTx/>
                <a:uFillTx/>
                <a:latin typeface="HelveticaNeueLTStd"/>
                <a:ea typeface="Times New Roman" panose="02020603050405020304" pitchFamily="18" charset="0"/>
              </a:rPr>
              <a:t>Processes or conditions, often development-related that influence the level of disaster risk by increasing levels of exposure and vulnerability or reducing capacity.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ysClr val="windowText" lastClr="000000"/>
                </a:solidFill>
                <a:effectLst/>
                <a:uLnTx/>
                <a:uFillTx/>
                <a:latin typeface="HelveticaNeueLTStd"/>
                <a:ea typeface="Times New Roman" panose="02020603050405020304" pitchFamily="18" charset="0"/>
              </a:rPr>
              <a:t>Disaster Risk: </a:t>
            </a:r>
            <a:r>
              <a:rPr kumimoji="0" lang="en-US" sz="1200" b="0" i="0" u="none" strike="noStrike" kern="0" cap="none" spc="0" normalizeH="0" baseline="0" noProof="0" dirty="0">
                <a:ln>
                  <a:noFill/>
                </a:ln>
                <a:solidFill>
                  <a:sysClr val="windowText" lastClr="000000"/>
                </a:solidFill>
                <a:effectLst/>
                <a:uLnTx/>
                <a:uFillTx/>
                <a:latin typeface="HelveticaNeueLTStd"/>
                <a:ea typeface="Times New Roman" panose="02020603050405020304" pitchFamily="18" charset="0"/>
              </a:rPr>
              <a:t>The potential loss of life, injury, destroyed or damaged assets which could occur to a system, society or a community in a specific period of time, determined probabilistically as a function of hazards, exposure, vulnerability and capacity.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ysClr val="windowText" lastClr="000000"/>
                </a:solidFill>
                <a:effectLst/>
                <a:uLnTx/>
                <a:uFillTx/>
                <a:latin typeface="HelveticaNeueLTStd"/>
                <a:ea typeface="Times New Roman" panose="02020603050405020304" pitchFamily="18" charset="0"/>
              </a:rPr>
              <a:t>Disaster: </a:t>
            </a:r>
            <a:r>
              <a:rPr kumimoji="0" lang="en-US" sz="1200" b="0" i="0" u="none" strike="noStrike" kern="0" cap="none" spc="0" normalizeH="0" baseline="0" noProof="0" dirty="0">
                <a:ln>
                  <a:noFill/>
                </a:ln>
                <a:solidFill>
                  <a:sysClr val="windowText" lastClr="000000"/>
                </a:solidFill>
                <a:effectLst/>
                <a:uLnTx/>
                <a:uFillTx/>
                <a:latin typeface="HelveticaNeueLTStd"/>
                <a:ea typeface="Times New Roman" panose="02020603050405020304" pitchFamily="18" charset="0"/>
              </a:rPr>
              <a:t>A serious disruption of the functioning of a community or a society involving widespread human, material, economic or environmental losses and impacts which exceeds the ability of the affected community or society to cope using its own resources.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ysClr val="windowText" lastClr="000000"/>
                </a:solidFill>
                <a:effectLst/>
                <a:uLnTx/>
                <a:uFillTx/>
                <a:latin typeface="HelveticaNeueLTStd"/>
                <a:ea typeface="Times New Roman" panose="02020603050405020304" pitchFamily="18" charset="0"/>
              </a:rPr>
              <a:t>Disaster risk reduction: </a:t>
            </a:r>
            <a:r>
              <a:rPr kumimoji="0" lang="en-US" sz="1200" b="0" i="0" u="none" strike="noStrike" kern="0" cap="none" spc="0" normalizeH="0" baseline="0" noProof="0" dirty="0">
                <a:ln>
                  <a:noFill/>
                </a:ln>
                <a:solidFill>
                  <a:sysClr val="windowText" lastClr="000000"/>
                </a:solidFill>
                <a:effectLst/>
                <a:uLnTx/>
                <a:uFillTx/>
                <a:latin typeface="HelveticaNeueLTStd"/>
                <a:ea typeface="Times New Roman" panose="02020603050405020304" pitchFamily="18" charset="0"/>
              </a:rPr>
              <a:t>the concept of reducing disaster risks through systematic efforts to analyze and manage the causal factors of disasters, including through reduced exposure to hazards, lessened vulnerability of people and property, wise management of land and the environment, and improved preparedness for adverse events.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ysClr val="windowText" lastClr="000000"/>
                </a:solidFill>
                <a:effectLst/>
                <a:uLnTx/>
                <a:uFillTx/>
                <a:latin typeface="HelveticaNeueLTStd"/>
                <a:ea typeface="Times New Roman" panose="02020603050405020304" pitchFamily="18" charset="0"/>
              </a:rPr>
              <a:t>Source: UNISDR, 2009; United Nations, 2016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8" name="TextBox 7">
            <a:extLst>
              <a:ext uri="{FF2B5EF4-FFF2-40B4-BE49-F238E27FC236}">
                <a16:creationId xmlns:a16="http://schemas.microsoft.com/office/drawing/2014/main" id="{2A9B350B-C22B-1048-8F66-FF6FA8133D1F}"/>
              </a:ext>
            </a:extLst>
          </p:cNvPr>
          <p:cNvSpPr txBox="1"/>
          <p:nvPr/>
        </p:nvSpPr>
        <p:spPr>
          <a:xfrm>
            <a:off x="685800" y="6267450"/>
            <a:ext cx="6695231" cy="430887"/>
          </a:xfrm>
          <a:prstGeom prst="rect">
            <a:avLst/>
          </a:prstGeom>
          <a:noFill/>
        </p:spPr>
        <p:txBody>
          <a:bodyPr wrap="none" rtlCol="0">
            <a:spAutoFit/>
          </a:bodyPr>
          <a:lstStyle/>
          <a:p>
            <a:r>
              <a:rPr lang="en-US" dirty="0"/>
              <a:t>Each of the 6 steps: include </a:t>
            </a:r>
            <a:r>
              <a:rPr lang="en-US" i="1" dirty="0"/>
              <a:t>Practices</a:t>
            </a:r>
            <a:r>
              <a:rPr lang="en-US" dirty="0"/>
              <a:t> &amp; </a:t>
            </a:r>
            <a:r>
              <a:rPr lang="en-US" i="1" dirty="0"/>
              <a:t>Toolkits</a:t>
            </a:r>
          </a:p>
        </p:txBody>
      </p:sp>
      <p:pic>
        <p:nvPicPr>
          <p:cNvPr id="3" name="Paveikslėlis 2">
            <a:extLst>
              <a:ext uri="{FF2B5EF4-FFF2-40B4-BE49-F238E27FC236}">
                <a16:creationId xmlns:a16="http://schemas.microsoft.com/office/drawing/2014/main" id="{91F65835-80F4-3839-D74B-55B2AE94B595}"/>
              </a:ext>
            </a:extLst>
          </p:cNvPr>
          <p:cNvPicPr>
            <a:picLocks noChangeAspect="1"/>
          </p:cNvPicPr>
          <p:nvPr/>
        </p:nvPicPr>
        <p:blipFill>
          <a:blip r:embed="rId3"/>
          <a:stretch>
            <a:fillRect/>
          </a:stretch>
        </p:blipFill>
        <p:spPr>
          <a:xfrm>
            <a:off x="5386282" y="63314"/>
            <a:ext cx="2091577" cy="753322"/>
          </a:xfrm>
          <a:prstGeom prst="rect">
            <a:avLst/>
          </a:prstGeom>
        </p:spPr>
      </p:pic>
    </p:spTree>
    <p:extLst>
      <p:ext uri="{BB962C8B-B14F-4D97-AF65-F5344CB8AC3E}">
        <p14:creationId xmlns:p14="http://schemas.microsoft.com/office/powerpoint/2010/main" val="3127610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0">
            <a:extLst>
              <a:ext uri="{FF2B5EF4-FFF2-40B4-BE49-F238E27FC236}">
                <a16:creationId xmlns:a16="http://schemas.microsoft.com/office/drawing/2014/main" id="{FECD0FB6-2F32-C748-82B2-4ED0B084B3D0}"/>
              </a:ext>
            </a:extLst>
          </p:cNvPr>
          <p:cNvSpPr txBox="1"/>
          <p:nvPr/>
        </p:nvSpPr>
        <p:spPr>
          <a:xfrm>
            <a:off x="838200" y="2584567"/>
            <a:ext cx="9563100" cy="4273433"/>
          </a:xfrm>
          <a:prstGeom prst="rect">
            <a:avLst/>
          </a:prstGeom>
          <a:solidFill>
            <a:srgbClr val="4BACC6">
              <a:lumMod val="40000"/>
              <a:lumOff val="60000"/>
            </a:srgb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BOX 21 – PRACTICE</a:t>
            </a:r>
            <a:endParaRPr kumimoji="0" lang="en-US" sz="16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6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Do it simply using some basic tools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en-US" sz="16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Start by listing</a:t>
            </a:r>
            <a:r>
              <a:rPr kumimoji="0" lang="en-US" sz="16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main climate </a:t>
            </a:r>
            <a:r>
              <a:rPr kumimoji="0" lang="en-US" sz="16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hazards</a:t>
            </a:r>
            <a:r>
              <a:rPr kumimoji="0" lang="en-US" sz="16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that generate losses and damages in the city and identifying the most affected people and the worst impacted roads, bridges, buildings, neighborhoods and zones; </a:t>
            </a:r>
            <a:endParaRPr kumimoji="0" lang="en-US" sz="16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en-US" sz="16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Then, proceed to mapping zones at risk as well as green areas</a:t>
            </a:r>
            <a:r>
              <a:rPr kumimoji="0" lang="en-US" sz="16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(parks, forests, gardens, etc.) ...</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en-US" sz="16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Check historical ecosystems</a:t>
            </a:r>
            <a:r>
              <a:rPr kumimoji="0" lang="en-US" sz="16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—try to learn what the area looked like before the city was built. Rivers, creeks, and natural plants can guide smart planning, especially when trying to manage floods. ..s.</a:t>
            </a:r>
            <a:endParaRPr kumimoji="0" lang="en-US" sz="16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en-US" sz="16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Find useful data</a:t>
            </a:r>
            <a:r>
              <a:rPr kumimoji="0" lang="en-US" sz="16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—see if national agencies, universities, or local organizations have information or maps you can use.. If your city lacks land maps, tools like the </a:t>
            </a:r>
            <a:r>
              <a:rPr kumimoji="0" lang="en-US" sz="16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Urban Atlas</a:t>
            </a:r>
            <a:r>
              <a:rPr kumimoji="0" lang="en-US" sz="16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or </a:t>
            </a:r>
            <a:r>
              <a:rPr kumimoji="0" lang="en-US" sz="16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CORINE Land Cover data</a:t>
            </a:r>
            <a:r>
              <a:rPr kumimoji="0" lang="en-US" sz="16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(especially in Europe) can be helpful.</a:t>
            </a:r>
            <a:endParaRPr kumimoji="0" lang="en-US" sz="16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en-US" sz="16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Suggest a list of adaptation </a:t>
            </a:r>
            <a:r>
              <a:rPr kumimoji="0" lang="en-US" sz="16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actions including </a:t>
            </a:r>
            <a:r>
              <a:rPr kumimoji="0" lang="en-US" sz="16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rPr>
              <a:t>NbS</a:t>
            </a:r>
            <a:r>
              <a:rPr kumimoji="0" lang="en-US" sz="16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6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en-US" sz="16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Discuss</a:t>
            </a:r>
            <a:r>
              <a:rPr kumimoji="0" lang="en-US" sz="16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adaptation actions and </a:t>
            </a:r>
            <a:r>
              <a:rPr kumimoji="0" lang="en-US" sz="16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select</a:t>
            </a:r>
            <a:r>
              <a:rPr kumimoji="0" lang="en-US" sz="16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the most suitable ones along with </a:t>
            </a:r>
            <a:r>
              <a:rPr kumimoji="0" lang="en-US" sz="16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stakeholders</a:t>
            </a:r>
            <a:r>
              <a:rPr kumimoji="0" lang="en-US" sz="16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a:t>
            </a:r>
            <a:endParaRPr kumimoji="0" lang="en-US" sz="16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en-US" sz="16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Estimate</a:t>
            </a:r>
            <a:r>
              <a:rPr kumimoji="0" lang="en-US" sz="16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Cost &amp; Benefit </a:t>
            </a:r>
            <a:r>
              <a:rPr kumimoji="0" lang="en-US" sz="16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of the different adaptation actions;</a:t>
            </a:r>
            <a:endParaRPr kumimoji="0" lang="en-US" sz="16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en-US" sz="16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Prioritize</a:t>
            </a:r>
            <a:r>
              <a:rPr kumimoji="0" lang="en-US" sz="16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adaptation actions for the city and look for sustainable sources of </a:t>
            </a:r>
            <a:r>
              <a:rPr kumimoji="0" lang="en-US" sz="16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funding</a:t>
            </a:r>
            <a:r>
              <a:rPr kumimoji="0" lang="en-US" sz="16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a:t>
            </a:r>
            <a:endParaRPr kumimoji="0" lang="en-US" sz="16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en-US" sz="16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Identify the best </a:t>
            </a:r>
            <a:r>
              <a:rPr kumimoji="0" lang="en-US" sz="16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Urban Planning Tool (UPT) </a:t>
            </a:r>
            <a:r>
              <a:rPr kumimoji="0" lang="en-US" sz="16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to </a:t>
            </a:r>
            <a:r>
              <a:rPr kumimoji="0" lang="en-US" sz="16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integrate</a:t>
            </a:r>
            <a:r>
              <a:rPr kumimoji="0" lang="en-US" sz="16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climate change adaptation considerations; </a:t>
            </a:r>
            <a:endParaRPr kumimoji="0" lang="en-US" sz="16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5" name="Title 1">
            <a:extLst>
              <a:ext uri="{FF2B5EF4-FFF2-40B4-BE49-F238E27FC236}">
                <a16:creationId xmlns:a16="http://schemas.microsoft.com/office/drawing/2014/main" id="{49477483-2AE2-344C-92F9-8EFADBDB7145}"/>
              </a:ext>
            </a:extLst>
          </p:cNvPr>
          <p:cNvSpPr>
            <a:spLocks noGrp="1"/>
          </p:cNvSpPr>
          <p:nvPr>
            <p:ph type="title"/>
          </p:nvPr>
        </p:nvSpPr>
        <p:spPr>
          <a:xfrm>
            <a:off x="676275" y="1204457"/>
            <a:ext cx="10839450" cy="714819"/>
          </a:xfrm>
        </p:spPr>
        <p:txBody>
          <a:bodyPr>
            <a:normAutofit fontScale="90000"/>
          </a:bodyPr>
          <a:lstStyle/>
          <a:p>
            <a:r>
              <a:rPr lang="en-US" dirty="0"/>
              <a:t>Summary of key Steps: mainstreaming into UPT &amp; </a:t>
            </a:r>
            <a:r>
              <a:rPr lang="en-US" i="1" dirty="0"/>
              <a:t>Tool for estimating cost&amp; </a:t>
            </a:r>
            <a:r>
              <a:rPr lang="en-US" i="1" dirty="0" err="1"/>
              <a:t>benf</a:t>
            </a:r>
            <a:r>
              <a:rPr lang="en-US" i="1" dirty="0"/>
              <a:t> of adaptation options</a:t>
            </a:r>
          </a:p>
        </p:txBody>
      </p:sp>
      <p:pic>
        <p:nvPicPr>
          <p:cNvPr id="2" name="Paveikslėlis 1">
            <a:extLst>
              <a:ext uri="{FF2B5EF4-FFF2-40B4-BE49-F238E27FC236}">
                <a16:creationId xmlns:a16="http://schemas.microsoft.com/office/drawing/2014/main" id="{E06B8AE4-22A7-3F73-C338-FB9F6D019509}"/>
              </a:ext>
            </a:extLst>
          </p:cNvPr>
          <p:cNvPicPr>
            <a:picLocks noChangeAspect="1"/>
          </p:cNvPicPr>
          <p:nvPr/>
        </p:nvPicPr>
        <p:blipFill>
          <a:blip r:embed="rId3"/>
          <a:stretch>
            <a:fillRect/>
          </a:stretch>
        </p:blipFill>
        <p:spPr>
          <a:xfrm>
            <a:off x="5005953" y="91565"/>
            <a:ext cx="2635002" cy="949047"/>
          </a:xfrm>
          <a:prstGeom prst="rect">
            <a:avLst/>
          </a:prstGeom>
        </p:spPr>
      </p:pic>
    </p:spTree>
    <p:extLst>
      <p:ext uri="{BB962C8B-B14F-4D97-AF65-F5344CB8AC3E}">
        <p14:creationId xmlns:p14="http://schemas.microsoft.com/office/powerpoint/2010/main" val="3526248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3">
            <a:extLst>
              <a:ext uri="{FF2B5EF4-FFF2-40B4-BE49-F238E27FC236}">
                <a16:creationId xmlns:a16="http://schemas.microsoft.com/office/drawing/2014/main" id="{CC1B34DA-75C7-8069-903D-D57262C5B018}"/>
              </a:ext>
            </a:extLst>
          </p:cNvPr>
          <p:cNvPicPr>
            <a:picLocks noChangeAspect="1"/>
          </p:cNvPicPr>
          <p:nvPr/>
        </p:nvPicPr>
        <p:blipFill>
          <a:blip r:embed="rId2"/>
          <a:stretch>
            <a:fillRect/>
          </a:stretch>
        </p:blipFill>
        <p:spPr>
          <a:xfrm>
            <a:off x="0" y="0"/>
            <a:ext cx="12192000" cy="7322948"/>
          </a:xfrm>
          <a:prstGeom prst="rect">
            <a:avLst/>
          </a:prstGeom>
        </p:spPr>
      </p:pic>
    </p:spTree>
    <p:extLst>
      <p:ext uri="{BB962C8B-B14F-4D97-AF65-F5344CB8AC3E}">
        <p14:creationId xmlns:p14="http://schemas.microsoft.com/office/powerpoint/2010/main" val="21645044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399C9-BFB7-954A-8E66-8287EAF7A7EC}"/>
              </a:ext>
            </a:extLst>
          </p:cNvPr>
          <p:cNvSpPr>
            <a:spLocks noGrp="1"/>
          </p:cNvSpPr>
          <p:nvPr>
            <p:ph type="title"/>
          </p:nvPr>
        </p:nvSpPr>
        <p:spPr>
          <a:xfrm>
            <a:off x="962187" y="892067"/>
            <a:ext cx="10515600" cy="1325563"/>
          </a:xfrm>
        </p:spPr>
        <p:txBody>
          <a:bodyPr/>
          <a:lstStyle/>
          <a:p>
            <a:r>
              <a:rPr lang="en-US" dirty="0"/>
              <a:t>Tools &amp; Examples 1: Adapting to Floods</a:t>
            </a:r>
          </a:p>
        </p:txBody>
      </p:sp>
      <p:sp>
        <p:nvSpPr>
          <p:cNvPr id="6" name="Text Box 49">
            <a:extLst>
              <a:ext uri="{FF2B5EF4-FFF2-40B4-BE49-F238E27FC236}">
                <a16:creationId xmlns:a16="http://schemas.microsoft.com/office/drawing/2014/main" id="{BEA403E9-CF77-9148-AE0D-8A334B5B55DF}"/>
              </a:ext>
            </a:extLst>
          </p:cNvPr>
          <p:cNvSpPr txBox="1"/>
          <p:nvPr/>
        </p:nvSpPr>
        <p:spPr>
          <a:xfrm>
            <a:off x="285750" y="1866582"/>
            <a:ext cx="6172200" cy="2953068"/>
          </a:xfrm>
          <a:prstGeom prst="rect">
            <a:avLst/>
          </a:prstGeom>
          <a:solidFill>
            <a:srgbClr val="F79646">
              <a:lumMod val="40000"/>
              <a:lumOff val="60000"/>
            </a:srgb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BOX 25 – TOOL- The flood Adapt Tool</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Source</a:t>
            </a:r>
            <a:r>
              <a:rPr kumimoji="0" lang="fr-FR"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r>
              <a:rPr kumimoji="0" lang="fr-FR" sz="1400" b="0" i="0" u="sng" strike="noStrike" kern="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hlinkClick r:id="rId2"/>
              </a:rPr>
              <a:t>https://reachout-cities.eu/post_type_toolkit/floodadapt-tool/</a:t>
            </a:r>
            <a:r>
              <a:rPr kumimoji="0" lang="fr-FR"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The </a:t>
            </a:r>
            <a:r>
              <a:rPr kumimoji="0" lang="en-US" sz="14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rPr>
              <a:t>FloodAdapt</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tool is a decision support tool intended to accelerate climate adaptation actions by making it easier for local and regional agencies to understand their flood risk under different future conditions. </a:t>
            </a:r>
            <a:r>
              <a:rPr kumimoji="0" lang="en-US" sz="14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rPr>
              <a:t>FloodAdapt</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can be used to assess compound flooding, that means any combination of marine, rainfall and riverine flooding, with or without the added effects of future sea level rise, changes in rainfall patterns and storminess and socio-economic developments.</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The user interface of the </a:t>
            </a:r>
            <a:r>
              <a:rPr kumimoji="0" lang="en-US" sz="14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rPr>
              <a:t>FloodAdapt</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tool makes powerful and efficient flood hazard and impact models easily accessible to users without a computational modeling background. It helps users to define, simulate and visualize flooding scenarios and their impacts and to explore effective strategies to reduce flood risk.</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8" name="Text Box 54">
            <a:extLst>
              <a:ext uri="{FF2B5EF4-FFF2-40B4-BE49-F238E27FC236}">
                <a16:creationId xmlns:a16="http://schemas.microsoft.com/office/drawing/2014/main" id="{7D85F9CC-C66B-FE49-855C-B0B78CB6705B}"/>
              </a:ext>
            </a:extLst>
          </p:cNvPr>
          <p:cNvSpPr txBox="1"/>
          <p:nvPr/>
        </p:nvSpPr>
        <p:spPr>
          <a:xfrm>
            <a:off x="6096000" y="1866582"/>
            <a:ext cx="5810250" cy="4915218"/>
          </a:xfrm>
          <a:prstGeom prst="rect">
            <a:avLst/>
          </a:prstGeom>
          <a:solidFill>
            <a:srgbClr val="4BACC6">
              <a:lumMod val="20000"/>
              <a:lumOff val="80000"/>
            </a:srgb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BOX 26 - Example: Adapting to floods in Valencia, Spain</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1200" b="0" i="1"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Source</a:t>
            </a:r>
            <a:r>
              <a:rPr kumimoji="0" lang="fr-FR" sz="12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a:t>
            </a:r>
            <a:r>
              <a:rPr kumimoji="0" lang="fr-FR"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r>
              <a:rPr kumimoji="0" lang="fr-FR" sz="1200" b="0" i="0" u="sng" strike="noStrike" kern="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hlinkClick r:id="rId3"/>
              </a:rPr>
              <a:t>https://climate-adapt.eea.europa.eu/en/mission/solutions/mission-case-studies/valencian-multi-level-collaboration-space</a:t>
            </a:r>
            <a:r>
              <a:rPr kumimoji="0" lang="fr-FR" sz="12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In October 2024, Valencia experienced catastrophic floods resulting from exceptional rainfall, leading to significant loss of life and property damage. This event highlighted the city's vulnerability to extreme weather events exacerbated by climate change.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In response, Valencia has initiated several measures to enhance its resilience against future flooding:</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en-US" sz="12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Integrated Climate Strategies</a:t>
            </a:r>
            <a:r>
              <a:rPr kumimoji="0" lang="en-US"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The city is developing a methodological framework that combines adaptation and mitigation strategies. This approach aims to support decision-makers in implementing effective climate actions. In Valencia, climate adaptation is now gaining prominence after years of mitigation being the primary focus of climate policy and implementation.</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en-US" sz="12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Learning from European Initiatives</a:t>
            </a:r>
            <a:r>
              <a:rPr kumimoji="0" lang="en-US"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Valencia is studying pilot projects across Europe to identify best practices and innovative solutions for flood management and climate adaptation.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en-US" sz="12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Infrastructure Improvements</a:t>
            </a:r>
            <a:r>
              <a:rPr kumimoji="0" lang="en-US"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Efforts are underway to upgrade drainage systems and implement nature-based solutions to manage storm water more effectively.</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In Valencia, authorities are establishing a multi-level ‘collaboration space’ to enable vertical and horizontal coordination and drive the EU Missions in an integrated manner. The objectives of this multi-level collaboration space include, among others:</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342900" marR="0" lvl="0" indent="-342900" defTabSz="914400" eaLnBrk="1" fontAlgn="auto" latinLnBrk="0" hangingPunct="1">
              <a:lnSpc>
                <a:spcPct val="107000"/>
              </a:lnSpc>
              <a:spcBef>
                <a:spcPts val="0"/>
              </a:spcBef>
              <a:spcAft>
                <a:spcPts val="0"/>
              </a:spcAft>
              <a:buClrTx/>
              <a:buSzTx/>
              <a:buFont typeface="Symbol" pitchFamily="2" charset="2"/>
              <a:buChar char=""/>
              <a:tabLst/>
              <a:defRPr/>
            </a:pPr>
            <a:r>
              <a:rPr kumimoji="0" lang="en-US" sz="1200" b="0" i="0" u="none" strike="noStrike" kern="1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Calibri" panose="020F0502020204030204" pitchFamily="34" charset="0"/>
              </a:rPr>
              <a:t>Improving the resilience to the impacts of climate change by, for instance adapting existing buildings and resizing bridges;</a:t>
            </a:r>
            <a:endParaRPr kumimoji="0" lang="en-US" sz="1200" b="0" i="0" u="none" strike="noStrike" kern="1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342900" marR="0" lvl="0" indent="-342900" defTabSz="914400" eaLnBrk="1" fontAlgn="auto" latinLnBrk="0" hangingPunct="1">
              <a:lnSpc>
                <a:spcPct val="107000"/>
              </a:lnSpc>
              <a:spcBef>
                <a:spcPts val="0"/>
              </a:spcBef>
              <a:spcAft>
                <a:spcPts val="0"/>
              </a:spcAft>
              <a:buClrTx/>
              <a:buSzTx/>
              <a:buFont typeface="Symbol" pitchFamily="2" charset="2"/>
              <a:buChar char=""/>
              <a:tabLst/>
              <a:defRPr/>
            </a:pPr>
            <a:r>
              <a:rPr kumimoji="0" lang="en-US" sz="1200" b="0" i="0" u="none" strike="noStrike" kern="1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Calibri" panose="020F0502020204030204" pitchFamily="34" charset="0"/>
              </a:rPr>
              <a:t>Supporting the integration and mainstreaming of climate adaptation into municipal and regional planning, so development can be restricted in high-risk flood zones;;</a:t>
            </a:r>
            <a:endParaRPr kumimoji="0" lang="en-US" sz="1200" b="0" i="0" u="none" strike="noStrike" kern="1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3" name="Paveikslėlis 2">
            <a:extLst>
              <a:ext uri="{FF2B5EF4-FFF2-40B4-BE49-F238E27FC236}">
                <a16:creationId xmlns:a16="http://schemas.microsoft.com/office/drawing/2014/main" id="{EB72E6AC-84C8-9B50-C5A2-3694CA530592}"/>
              </a:ext>
            </a:extLst>
          </p:cNvPr>
          <p:cNvPicPr>
            <a:picLocks noChangeAspect="1"/>
          </p:cNvPicPr>
          <p:nvPr/>
        </p:nvPicPr>
        <p:blipFill>
          <a:blip r:embed="rId4"/>
          <a:stretch>
            <a:fillRect/>
          </a:stretch>
        </p:blipFill>
        <p:spPr>
          <a:xfrm>
            <a:off x="4850968" y="91565"/>
            <a:ext cx="2789987" cy="1004868"/>
          </a:xfrm>
          <a:prstGeom prst="rect">
            <a:avLst/>
          </a:prstGeom>
        </p:spPr>
      </p:pic>
    </p:spTree>
    <p:extLst>
      <p:ext uri="{BB962C8B-B14F-4D97-AF65-F5344CB8AC3E}">
        <p14:creationId xmlns:p14="http://schemas.microsoft.com/office/powerpoint/2010/main" val="98571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The average summer season intensity of urban heat island (°C) and the  projected number of extreme heatwaves in near future (2020-2052; RCP8.5) |  European Environment Agency's home page">
            <a:extLst>
              <a:ext uri="{FF2B5EF4-FFF2-40B4-BE49-F238E27FC236}">
                <a16:creationId xmlns:a16="http://schemas.microsoft.com/office/drawing/2014/main" id="{FC80D763-DCD3-AE35-1919-891CE52B46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3986"/>
            <a:ext cx="12191999" cy="7129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2633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399C9-BFB7-954A-8E66-8287EAF7A7EC}"/>
              </a:ext>
            </a:extLst>
          </p:cNvPr>
          <p:cNvSpPr>
            <a:spLocks noGrp="1"/>
          </p:cNvSpPr>
          <p:nvPr>
            <p:ph type="title"/>
          </p:nvPr>
        </p:nvSpPr>
        <p:spPr>
          <a:xfrm>
            <a:off x="694009" y="1454855"/>
            <a:ext cx="4930140" cy="1539875"/>
          </a:xfrm>
        </p:spPr>
        <p:txBody>
          <a:bodyPr>
            <a:normAutofit fontScale="90000"/>
          </a:bodyPr>
          <a:lstStyle/>
          <a:p>
            <a:r>
              <a:rPr lang="en-US" dirty="0"/>
              <a:t>Tools &amp; Examples 2: Adapting to </a:t>
            </a:r>
            <a:r>
              <a:rPr lang="en-US" dirty="0" err="1"/>
              <a:t>Hetwaves</a:t>
            </a:r>
            <a:endParaRPr lang="en-US" dirty="0"/>
          </a:p>
        </p:txBody>
      </p:sp>
      <p:sp>
        <p:nvSpPr>
          <p:cNvPr id="4" name="Text Box 48">
            <a:extLst>
              <a:ext uri="{FF2B5EF4-FFF2-40B4-BE49-F238E27FC236}">
                <a16:creationId xmlns:a16="http://schemas.microsoft.com/office/drawing/2014/main" id="{D648EF22-48F0-2945-B50C-BD8267FB11BC}"/>
              </a:ext>
            </a:extLst>
          </p:cNvPr>
          <p:cNvSpPr txBox="1"/>
          <p:nvPr/>
        </p:nvSpPr>
        <p:spPr>
          <a:xfrm>
            <a:off x="101554" y="3406527"/>
            <a:ext cx="6115050" cy="2960370"/>
          </a:xfrm>
          <a:prstGeom prst="rect">
            <a:avLst/>
          </a:prstGeom>
          <a:solidFill>
            <a:srgbClr val="F79646">
              <a:lumMod val="40000"/>
              <a:lumOff val="60000"/>
            </a:srgb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BOX 27 – TOOL- Thermal Assessment Tool</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Source</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a:t>
            </a:r>
            <a:r>
              <a:rPr lang="en-US" sz="1400" b="0" u="sng" kern="0" dirty="0">
                <a:solidFill>
                  <a:srgbClr val="0000FF"/>
                </a:solidFill>
                <a:latin typeface="Calibri" panose="020F0502020204030204" pitchFamily="34" charset="0"/>
                <a:ea typeface="Times New Roman" panose="02020603050405020304" pitchFamily="18" charset="0"/>
                <a:hlinkClick r:id="rId2"/>
              </a:rPr>
              <a:t>https://reachout-cities.eu/post_type_toolkit/thermal-assessment-tool/</a:t>
            </a:r>
            <a:r>
              <a:rPr lang="en-US" sz="1400" b="0" kern="0" dirty="0">
                <a:solidFill>
                  <a:sysClr val="windowText" lastClr="000000"/>
                </a:solidFill>
                <a:latin typeface="Calibri" panose="020F0502020204030204" pitchFamily="34" charset="0"/>
                <a:ea typeface="Times New Roman" panose="02020603050405020304" pitchFamily="18" charset="0"/>
              </a:rPr>
              <a:t> </a:t>
            </a:r>
            <a:endParaRPr lang="en-US" sz="1400" b="0" kern="0" dirty="0">
              <a:solidFill>
                <a:sysClr val="windowText" lastClr="000000"/>
              </a:solidFill>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400" b="0" kern="0" dirty="0">
                <a:solidFill>
                  <a:sysClr val="windowText" lastClr="000000"/>
                </a:solidFill>
                <a:latin typeface="Calibri" panose="020F0502020204030204" pitchFamily="34" charset="0"/>
                <a:ea typeface="Times New Roman" panose="02020603050405020304" pitchFamily="18" charset="0"/>
              </a:rPr>
              <a:t> </a:t>
            </a:r>
            <a:endParaRPr lang="en-US" sz="1400" b="0" kern="0" dirty="0">
              <a:solidFill>
                <a:sysClr val="windowText" lastClr="000000"/>
              </a:solidFill>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The Thermal Assessment Tool (TAT) assesses and visualizes the thermal behavior of regions and cities in Europe during episodes of extreme heat to better understand these phenomena. So far, it has been tested in </a:t>
            </a:r>
            <a:r>
              <a:rPr kumimoji="0" lang="en-US" sz="14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rPr>
              <a:t>Logroño</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Milano &amp; Athens.</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The tool allows end-users and decision makers to easily visualize how long, intense and frequent extreme heat events will be in the coming decades considering the intermediate (RCP4.5) and very high (RCP8.5) emissions scenarios. This raises awareness for citizens and supports governments to prepare and protect the city through effective policy making.</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7" name="Text Box 62">
            <a:extLst>
              <a:ext uri="{FF2B5EF4-FFF2-40B4-BE49-F238E27FC236}">
                <a16:creationId xmlns:a16="http://schemas.microsoft.com/office/drawing/2014/main" id="{FE6A66B1-0338-3449-AEF2-C9B3D8310FEC}"/>
              </a:ext>
            </a:extLst>
          </p:cNvPr>
          <p:cNvSpPr txBox="1"/>
          <p:nvPr/>
        </p:nvSpPr>
        <p:spPr>
          <a:xfrm>
            <a:off x="6096000" y="700108"/>
            <a:ext cx="6217920" cy="6151880"/>
          </a:xfrm>
          <a:prstGeom prst="rect">
            <a:avLst/>
          </a:prstGeom>
          <a:solidFill>
            <a:srgbClr val="4F81BD">
              <a:lumMod val="20000"/>
              <a:lumOff val="80000"/>
            </a:srgb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BOX 28 - Example: Adapting to heatwaves in Istanbul and Turin</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Istanbul, Turkey</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Istanbul is experiencing intensified heatwaves, exacerbated by the urban heat island effect.</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The Turkish State Meteorological Service (TSMS) defines a heatwave as high temperatures and high humidity spanning a long time period. As for the standard set for Turkey, it is defined as “an extended period during which temperatures exceed the highest average temperature by 10 °C or more, and are accompanied by extreme humidity”.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In Turkey, 2020 was recorded as the third warmest year post-1970s. Projections indicate that, under worst-case scenarios, the city's average temperature could rise by 4.5°C due to climate change, with urban heat islands adding another 1–2°C.</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Adaptation Measures:</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Climate Action Plan: Istanbul has developed a Climate Change Action Plan focusing on enhancing urban resilience, including strategies to mitigate heat-related risks.</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Green Infrastructure: Efforts are underway to increase green spaces and implement xeriscaping—a landscaping method that reduces or eliminates the need for supplemental water from irrigation—to combat rising temperatures.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Source (</a:t>
            </a:r>
            <a:r>
              <a:rPr kumimoji="0" lang="en-US" sz="14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rPr>
              <a:t>i</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r>
              <a:rPr kumimoji="0" lang="en-US" sz="14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rPr>
              <a:t>Istambul</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r>
              <a:rPr kumimoji="0" lang="en-US" sz="1400" b="0" i="0" u="sng" strike="noStrike" kern="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hlinkClick r:id="rId3"/>
              </a:rPr>
              <a:t>https://www.env-health.org/wp-content/uploads/2021/09/Turkey_Heatwaves_Briefing_EN.pdf</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Source (ii) Turin, Italy: </a:t>
            </a:r>
            <a:r>
              <a:rPr kumimoji="0" lang="en-US" sz="1400" b="0" i="0" u="sng" strike="noStrike" kern="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hlinkClick r:id="rId4"/>
              </a:rPr>
              <a:t>https://climate-adapt.eea.europa.eu/en/observatory/policy-context/country-profiles/italy</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pic>
        <p:nvPicPr>
          <p:cNvPr id="3" name="Paveikslėlis 2">
            <a:extLst>
              <a:ext uri="{FF2B5EF4-FFF2-40B4-BE49-F238E27FC236}">
                <a16:creationId xmlns:a16="http://schemas.microsoft.com/office/drawing/2014/main" id="{D86D7256-46E0-EA05-1657-C30F0470B950}"/>
              </a:ext>
            </a:extLst>
          </p:cNvPr>
          <p:cNvPicPr>
            <a:picLocks noChangeAspect="1"/>
          </p:cNvPicPr>
          <p:nvPr/>
        </p:nvPicPr>
        <p:blipFill>
          <a:blip r:embed="rId5"/>
          <a:stretch>
            <a:fillRect/>
          </a:stretch>
        </p:blipFill>
        <p:spPr>
          <a:xfrm>
            <a:off x="1614123" y="143662"/>
            <a:ext cx="3089912" cy="1112892"/>
          </a:xfrm>
          <a:prstGeom prst="rect">
            <a:avLst/>
          </a:prstGeom>
        </p:spPr>
      </p:pic>
    </p:spTree>
    <p:extLst>
      <p:ext uri="{BB962C8B-B14F-4D97-AF65-F5344CB8AC3E}">
        <p14:creationId xmlns:p14="http://schemas.microsoft.com/office/powerpoint/2010/main" val="2095784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399C9-BFB7-954A-8E66-8287EAF7A7EC}"/>
              </a:ext>
            </a:extLst>
          </p:cNvPr>
          <p:cNvSpPr>
            <a:spLocks noGrp="1"/>
          </p:cNvSpPr>
          <p:nvPr>
            <p:ph type="title"/>
          </p:nvPr>
        </p:nvSpPr>
        <p:spPr>
          <a:xfrm>
            <a:off x="838200" y="730759"/>
            <a:ext cx="4930140" cy="1117091"/>
          </a:xfrm>
        </p:spPr>
        <p:txBody>
          <a:bodyPr>
            <a:normAutofit fontScale="90000"/>
          </a:bodyPr>
          <a:lstStyle/>
          <a:p>
            <a:r>
              <a:rPr lang="en-US" dirty="0"/>
              <a:t>Tools &amp; Examples 3: Adapting to SLR</a:t>
            </a:r>
          </a:p>
        </p:txBody>
      </p:sp>
      <p:pic>
        <p:nvPicPr>
          <p:cNvPr id="6" name="Picture 5">
            <a:extLst>
              <a:ext uri="{FF2B5EF4-FFF2-40B4-BE49-F238E27FC236}">
                <a16:creationId xmlns:a16="http://schemas.microsoft.com/office/drawing/2014/main" id="{3EC53906-54D3-244C-8144-2D96F98DC944}"/>
              </a:ext>
            </a:extLst>
          </p:cNvPr>
          <p:cNvPicPr/>
          <p:nvPr/>
        </p:nvPicPr>
        <p:blipFill>
          <a:blip r:embed="rId2">
            <a:extLst>
              <a:ext uri="{28A0092B-C50C-407E-A947-70E740481C1C}">
                <a14:useLocalDpi xmlns:a14="http://schemas.microsoft.com/office/drawing/2010/main" val="0"/>
              </a:ext>
            </a:extLst>
          </a:blip>
          <a:stretch>
            <a:fillRect/>
          </a:stretch>
        </p:blipFill>
        <p:spPr>
          <a:xfrm>
            <a:off x="838200" y="1847850"/>
            <a:ext cx="3080657" cy="5010150"/>
          </a:xfrm>
          <a:prstGeom prst="rect">
            <a:avLst/>
          </a:prstGeom>
        </p:spPr>
      </p:pic>
      <p:sp>
        <p:nvSpPr>
          <p:cNvPr id="9" name="Text Box 53">
            <a:extLst>
              <a:ext uri="{FF2B5EF4-FFF2-40B4-BE49-F238E27FC236}">
                <a16:creationId xmlns:a16="http://schemas.microsoft.com/office/drawing/2014/main" id="{F36353C4-1949-8140-83C0-678368390536}"/>
              </a:ext>
            </a:extLst>
          </p:cNvPr>
          <p:cNvSpPr txBox="1"/>
          <p:nvPr/>
        </p:nvSpPr>
        <p:spPr>
          <a:xfrm>
            <a:off x="5114199" y="1534023"/>
            <a:ext cx="6642372" cy="5101908"/>
          </a:xfrm>
          <a:prstGeom prst="rect">
            <a:avLst/>
          </a:prstGeom>
          <a:solidFill>
            <a:srgbClr val="4BACC6">
              <a:lumMod val="20000"/>
              <a:lumOff val="80000"/>
            </a:srgb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BOX 30 - Example: adapting to SLR in Venice, Italy</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Source : </a:t>
            </a:r>
            <a:r>
              <a:rPr kumimoji="0" lang="fr-FR" sz="14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rPr>
              <a:t>Anzidei</a:t>
            </a:r>
            <a:r>
              <a:rPr kumimoji="0" lang="fr-FR"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M., et al., 2024.</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The coastal city of Venice is affected by the combined effects of SLR, natural and anthropogenic land subsidence, as well as frequent events of “</a:t>
            </a:r>
            <a:r>
              <a:rPr kumimoji="0" lang="en-US" sz="14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rPr>
              <a:t>acqua</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r>
              <a:rPr kumimoji="0" lang="en-US" sz="14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rPr>
              <a:t>alta</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(extreme high-water levels due to the combined effect of astronomic and meteorological tides) and by a general sea level anomaly (with respect to the baseline period 1993–2020).</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The repercussions of Extreme Sea Level (ESL) events in Venice are substantial, leading to significant damage to the city's cultural and economic heritage. The inundation of streets and buildings, along with the widespread destruction of artworks and landmarks, such as the historic St. Mark's Basilica, emphasizes the critical need for proactive measures</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Over the past century, sea levels in Venice have risen by approximately 26 centimeters, with projections indicating further increases of up to 80 cm by 2100 under high-emission scenarios.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Key Adaptation Measures:</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MOSE Flood Barrier System</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Venice has implemented the MOSE (Modulo </a:t>
            </a:r>
            <a:r>
              <a:rPr kumimoji="0" lang="en-US" sz="14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rPr>
              <a:t>Sperimentale</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r>
              <a:rPr kumimoji="0" lang="en-US" sz="14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rPr>
              <a:t>ElettromeCCanico</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project, consisting of 78 mobile gates installed at the lagoon's inlets. These gates can be raised to protect the city from high tides and storm surges;</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Infrastructure Elevation</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Efforts are underway to raise quaysides and pavements, particularly in vulnerable areas like Piazza San Marco, to mitigate flooding during high tides;</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Monitoring and Research</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Continuous monitoring of sea-level trends and subsidence is conducted to inform future adaptation strategies;</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 </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pic>
        <p:nvPicPr>
          <p:cNvPr id="3" name="Paveikslėlis 2">
            <a:extLst>
              <a:ext uri="{FF2B5EF4-FFF2-40B4-BE49-F238E27FC236}">
                <a16:creationId xmlns:a16="http://schemas.microsoft.com/office/drawing/2014/main" id="{9E8143A3-D2F8-3A34-7735-E11F6F15F886}"/>
              </a:ext>
            </a:extLst>
          </p:cNvPr>
          <p:cNvPicPr>
            <a:picLocks noChangeAspect="1"/>
          </p:cNvPicPr>
          <p:nvPr/>
        </p:nvPicPr>
        <p:blipFill>
          <a:blip r:embed="rId3"/>
          <a:stretch>
            <a:fillRect/>
          </a:stretch>
        </p:blipFill>
        <p:spPr>
          <a:xfrm>
            <a:off x="6096000" y="228325"/>
            <a:ext cx="2789987" cy="1004868"/>
          </a:xfrm>
          <a:prstGeom prst="rect">
            <a:avLst/>
          </a:prstGeom>
        </p:spPr>
      </p:pic>
    </p:spTree>
    <p:extLst>
      <p:ext uri="{BB962C8B-B14F-4D97-AF65-F5344CB8AC3E}">
        <p14:creationId xmlns:p14="http://schemas.microsoft.com/office/powerpoint/2010/main" val="2087050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Слика 1" descr="A picture containing company name&#10;&#10;Description automatically generated">
            <a:extLst>
              <a:ext uri="{FF2B5EF4-FFF2-40B4-BE49-F238E27FC236}">
                <a16:creationId xmlns:a16="http://schemas.microsoft.com/office/drawing/2014/main" id="{35A28580-86D2-341B-716B-4D973E004D2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r="980"/>
          <a:stretch>
            <a:fillRect/>
          </a:stretch>
        </p:blipFill>
        <p:spPr bwMode="auto">
          <a:xfrm>
            <a:off x="10306726" y="285589"/>
            <a:ext cx="1403350" cy="6858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B1D856B-A363-2E48-86AA-DBF6DC81ADFB}"/>
              </a:ext>
            </a:extLst>
          </p:cNvPr>
          <p:cNvPicPr>
            <a:picLocks noChangeAspect="1"/>
          </p:cNvPicPr>
          <p:nvPr/>
        </p:nvPicPr>
        <p:blipFill>
          <a:blip r:embed="rId4"/>
          <a:stretch>
            <a:fillRect/>
          </a:stretch>
        </p:blipFill>
        <p:spPr>
          <a:xfrm>
            <a:off x="9973731" y="325620"/>
            <a:ext cx="1688084" cy="6451718"/>
          </a:xfrm>
          <a:prstGeom prst="rect">
            <a:avLst/>
          </a:prstGeom>
        </p:spPr>
      </p:pic>
      <p:sp>
        <p:nvSpPr>
          <p:cNvPr id="8" name="Title 1">
            <a:extLst>
              <a:ext uri="{FF2B5EF4-FFF2-40B4-BE49-F238E27FC236}">
                <a16:creationId xmlns:a16="http://schemas.microsoft.com/office/drawing/2014/main" id="{DF1F402E-394B-AB47-BB80-77C5315F63A2}"/>
              </a:ext>
            </a:extLst>
          </p:cNvPr>
          <p:cNvSpPr>
            <a:spLocks noGrp="1"/>
          </p:cNvSpPr>
          <p:nvPr>
            <p:ph type="title"/>
          </p:nvPr>
        </p:nvSpPr>
        <p:spPr>
          <a:xfrm>
            <a:off x="797030" y="1203095"/>
            <a:ext cx="4930140" cy="1117091"/>
          </a:xfrm>
        </p:spPr>
        <p:txBody>
          <a:bodyPr>
            <a:normAutofit/>
          </a:bodyPr>
          <a:lstStyle/>
          <a:p>
            <a:r>
              <a:rPr lang="en-US" dirty="0"/>
              <a:t>Tools &amp; Examples 4:</a:t>
            </a:r>
          </a:p>
        </p:txBody>
      </p:sp>
      <p:sp>
        <p:nvSpPr>
          <p:cNvPr id="9" name="Title 1">
            <a:extLst>
              <a:ext uri="{FF2B5EF4-FFF2-40B4-BE49-F238E27FC236}">
                <a16:creationId xmlns:a16="http://schemas.microsoft.com/office/drawing/2014/main" id="{3696C9F7-1C68-4348-865B-BAEE32DC51A4}"/>
              </a:ext>
            </a:extLst>
          </p:cNvPr>
          <p:cNvSpPr txBox="1">
            <a:spLocks/>
          </p:cNvSpPr>
          <p:nvPr/>
        </p:nvSpPr>
        <p:spPr>
          <a:xfrm>
            <a:off x="617069" y="2357225"/>
            <a:ext cx="5988781" cy="238850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fontAlgn="auto">
              <a:spcAft>
                <a:spcPts val="0"/>
              </a:spcAft>
              <a:buFont typeface="Wingdings" pitchFamily="2" charset="2"/>
              <a:buChar char="v"/>
            </a:pPr>
            <a:r>
              <a:rPr lang="en-US" sz="4000" b="0" dirty="0"/>
              <a:t>Adapting to </a:t>
            </a:r>
            <a:r>
              <a:rPr lang="en-US" sz="4000" i="1" dirty="0"/>
              <a:t>Storms</a:t>
            </a:r>
          </a:p>
          <a:p>
            <a:pPr marL="571500" indent="-571500" fontAlgn="auto">
              <a:spcAft>
                <a:spcPts val="0"/>
              </a:spcAft>
              <a:buFont typeface="Wingdings" pitchFamily="2" charset="2"/>
              <a:buChar char="v"/>
            </a:pPr>
            <a:r>
              <a:rPr lang="en-US" sz="4000" b="0" dirty="0"/>
              <a:t>Adapting to </a:t>
            </a:r>
            <a:r>
              <a:rPr lang="en-US" sz="4000" dirty="0"/>
              <a:t>Wildfires</a:t>
            </a:r>
          </a:p>
          <a:p>
            <a:pPr marL="571500" indent="-571500" fontAlgn="auto">
              <a:spcAft>
                <a:spcPts val="0"/>
              </a:spcAft>
              <a:buFont typeface="Wingdings" pitchFamily="2" charset="2"/>
              <a:buChar char="v"/>
            </a:pPr>
            <a:r>
              <a:rPr lang="en-US" sz="4000" b="0" dirty="0"/>
              <a:t>Adapting </a:t>
            </a:r>
            <a:r>
              <a:rPr lang="en-US" sz="4000" i="1" dirty="0"/>
              <a:t>Infrastructure</a:t>
            </a:r>
            <a:r>
              <a:rPr lang="en-US" sz="4000" b="0" dirty="0"/>
              <a:t> </a:t>
            </a:r>
          </a:p>
        </p:txBody>
      </p:sp>
      <p:pic>
        <p:nvPicPr>
          <p:cNvPr id="10" name="Picture 9">
            <a:extLst>
              <a:ext uri="{FF2B5EF4-FFF2-40B4-BE49-F238E27FC236}">
                <a16:creationId xmlns:a16="http://schemas.microsoft.com/office/drawing/2014/main" id="{D14E0801-A1CF-CC4F-9FF3-BFCCDC618C62}"/>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7732177" y="2059546"/>
            <a:ext cx="1989455" cy="2983865"/>
          </a:xfrm>
          <a:prstGeom prst="rect">
            <a:avLst/>
          </a:prstGeom>
          <a:ln>
            <a:solidFill>
              <a:schemeClr val="accent1"/>
            </a:solidFill>
          </a:ln>
        </p:spPr>
      </p:pic>
      <p:pic>
        <p:nvPicPr>
          <p:cNvPr id="2" name="Paveikslėlis 1">
            <a:extLst>
              <a:ext uri="{FF2B5EF4-FFF2-40B4-BE49-F238E27FC236}">
                <a16:creationId xmlns:a16="http://schemas.microsoft.com/office/drawing/2014/main" id="{29BBA83D-16EA-68AE-43D8-DA293BE2362B}"/>
              </a:ext>
            </a:extLst>
          </p:cNvPr>
          <p:cNvPicPr>
            <a:picLocks noChangeAspect="1"/>
          </p:cNvPicPr>
          <p:nvPr/>
        </p:nvPicPr>
        <p:blipFill>
          <a:blip r:embed="rId6"/>
          <a:stretch>
            <a:fillRect/>
          </a:stretch>
        </p:blipFill>
        <p:spPr>
          <a:xfrm>
            <a:off x="4380101" y="198227"/>
            <a:ext cx="2789987" cy="1004868"/>
          </a:xfrm>
          <a:prstGeom prst="rect">
            <a:avLst/>
          </a:prstGeom>
        </p:spPr>
      </p:pic>
    </p:spTree>
    <p:extLst>
      <p:ext uri="{BB962C8B-B14F-4D97-AF65-F5344CB8AC3E}">
        <p14:creationId xmlns:p14="http://schemas.microsoft.com/office/powerpoint/2010/main" val="4887325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Слика 1" descr="A picture containing company name&#10;&#10;Description automatically generated">
            <a:extLst>
              <a:ext uri="{FF2B5EF4-FFF2-40B4-BE49-F238E27FC236}">
                <a16:creationId xmlns:a16="http://schemas.microsoft.com/office/drawing/2014/main" id="{35A28580-86D2-341B-716B-4D973E004D2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r="980"/>
          <a:stretch>
            <a:fillRect/>
          </a:stretch>
        </p:blipFill>
        <p:spPr bwMode="auto">
          <a:xfrm>
            <a:off x="10306726" y="285589"/>
            <a:ext cx="1403350" cy="6858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B1D856B-A363-2E48-86AA-DBF6DC81ADFB}"/>
              </a:ext>
            </a:extLst>
          </p:cNvPr>
          <p:cNvPicPr>
            <a:picLocks noChangeAspect="1"/>
          </p:cNvPicPr>
          <p:nvPr/>
        </p:nvPicPr>
        <p:blipFill>
          <a:blip r:embed="rId4"/>
          <a:stretch>
            <a:fillRect/>
          </a:stretch>
        </p:blipFill>
        <p:spPr>
          <a:xfrm>
            <a:off x="9973731" y="325620"/>
            <a:ext cx="1688084" cy="6451718"/>
          </a:xfrm>
          <a:prstGeom prst="rect">
            <a:avLst/>
          </a:prstGeom>
        </p:spPr>
      </p:pic>
      <p:sp>
        <p:nvSpPr>
          <p:cNvPr id="8" name="Title 1">
            <a:extLst>
              <a:ext uri="{FF2B5EF4-FFF2-40B4-BE49-F238E27FC236}">
                <a16:creationId xmlns:a16="http://schemas.microsoft.com/office/drawing/2014/main" id="{DF1F402E-394B-AB47-BB80-77C5315F63A2}"/>
              </a:ext>
            </a:extLst>
          </p:cNvPr>
          <p:cNvSpPr>
            <a:spLocks noGrp="1"/>
          </p:cNvSpPr>
          <p:nvPr>
            <p:ph type="title"/>
          </p:nvPr>
        </p:nvSpPr>
        <p:spPr>
          <a:xfrm>
            <a:off x="797030" y="1203095"/>
            <a:ext cx="4930140" cy="1117091"/>
          </a:xfrm>
        </p:spPr>
        <p:txBody>
          <a:bodyPr>
            <a:normAutofit fontScale="90000"/>
          </a:bodyPr>
          <a:lstStyle/>
          <a:p>
            <a:r>
              <a:rPr lang="en-US" dirty="0"/>
              <a:t>Chapter 4 on Toolkits:</a:t>
            </a:r>
          </a:p>
        </p:txBody>
      </p:sp>
      <p:sp>
        <p:nvSpPr>
          <p:cNvPr id="9" name="Title 1">
            <a:extLst>
              <a:ext uri="{FF2B5EF4-FFF2-40B4-BE49-F238E27FC236}">
                <a16:creationId xmlns:a16="http://schemas.microsoft.com/office/drawing/2014/main" id="{3696C9F7-1C68-4348-865B-BAEE32DC51A4}"/>
              </a:ext>
            </a:extLst>
          </p:cNvPr>
          <p:cNvSpPr txBox="1">
            <a:spLocks/>
          </p:cNvSpPr>
          <p:nvPr/>
        </p:nvSpPr>
        <p:spPr>
          <a:xfrm>
            <a:off x="617069" y="2357226"/>
            <a:ext cx="8992152" cy="365856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fontAlgn="auto">
              <a:spcAft>
                <a:spcPts val="0"/>
              </a:spcAft>
              <a:buFont typeface="Wingdings" pitchFamily="2" charset="2"/>
              <a:buChar char="v"/>
            </a:pPr>
            <a:r>
              <a:rPr lang="en-US" sz="4000" b="0" dirty="0"/>
              <a:t>Adaptation </a:t>
            </a:r>
            <a:r>
              <a:rPr lang="en-US" sz="4000" b="0" dirty="0">
                <a:hlinkClick r:id="rId5"/>
              </a:rPr>
              <a:t>options</a:t>
            </a:r>
            <a:endParaRPr lang="en-US" sz="4000" i="1" dirty="0"/>
          </a:p>
          <a:p>
            <a:pPr marL="571500" indent="-571500" fontAlgn="auto">
              <a:spcAft>
                <a:spcPts val="0"/>
              </a:spcAft>
              <a:buFont typeface="Wingdings" pitchFamily="2" charset="2"/>
              <a:buChar char="v"/>
            </a:pPr>
            <a:r>
              <a:rPr lang="en-US" sz="4000" b="0" dirty="0"/>
              <a:t>Opportunity Mapping </a:t>
            </a:r>
            <a:r>
              <a:rPr lang="en-US" sz="4000" b="0" dirty="0">
                <a:hlinkClick r:id="rId6"/>
              </a:rPr>
              <a:t>Tool</a:t>
            </a:r>
            <a:r>
              <a:rPr lang="en-US" sz="4000" b="0" dirty="0"/>
              <a:t> with opportunity map </a:t>
            </a:r>
            <a:r>
              <a:rPr lang="en-US" sz="4000" b="0" dirty="0">
                <a:hlinkClick r:id="rId7"/>
              </a:rPr>
              <a:t>datasets</a:t>
            </a:r>
            <a:endParaRPr lang="en-US" sz="4000" dirty="0"/>
          </a:p>
          <a:p>
            <a:pPr marL="571500" indent="-571500" fontAlgn="auto">
              <a:spcAft>
                <a:spcPts val="0"/>
              </a:spcAft>
              <a:buFont typeface="Wingdings" pitchFamily="2" charset="2"/>
              <a:buChar char="v"/>
            </a:pPr>
            <a:r>
              <a:rPr lang="en-US" sz="4000" b="0" dirty="0" err="1"/>
              <a:t>NbS</a:t>
            </a:r>
            <a:r>
              <a:rPr lang="en-US" sz="4000" b="0" dirty="0"/>
              <a:t> Opportunity Scan </a:t>
            </a:r>
            <a:r>
              <a:rPr lang="en-US" sz="4000" b="0" dirty="0">
                <a:hlinkClick r:id="rId8"/>
              </a:rPr>
              <a:t>Tool</a:t>
            </a:r>
            <a:endParaRPr lang="en-US" sz="4000" b="0" dirty="0"/>
          </a:p>
          <a:p>
            <a:pPr marL="571500" indent="-571500" fontAlgn="auto">
              <a:spcAft>
                <a:spcPts val="0"/>
              </a:spcAft>
              <a:buFont typeface="Wingdings" pitchFamily="2" charset="2"/>
              <a:buChar char="v"/>
            </a:pPr>
            <a:r>
              <a:rPr lang="en-US" sz="4000" b="0" dirty="0" err="1"/>
              <a:t>InVEST</a:t>
            </a:r>
            <a:r>
              <a:rPr lang="en-US" sz="4000" b="0" dirty="0"/>
              <a:t> for urban flood planning </a:t>
            </a:r>
            <a:r>
              <a:rPr lang="en-US" sz="4000" b="0" dirty="0">
                <a:hlinkClick r:id="rId9"/>
              </a:rPr>
              <a:t>Tool</a:t>
            </a:r>
            <a:endParaRPr lang="en-US" sz="4000" b="0" dirty="0"/>
          </a:p>
          <a:p>
            <a:pPr marL="571500" indent="-571500" fontAlgn="auto">
              <a:spcAft>
                <a:spcPts val="0"/>
              </a:spcAft>
              <a:buFont typeface="Wingdings" pitchFamily="2" charset="2"/>
              <a:buChar char="v"/>
            </a:pPr>
            <a:r>
              <a:rPr lang="en-US" sz="4000" b="0" dirty="0">
                <a:hlinkClick r:id="rId10"/>
              </a:rPr>
              <a:t>Toolbox</a:t>
            </a:r>
            <a:r>
              <a:rPr lang="en-US" sz="4000" b="0" dirty="0"/>
              <a:t> for </a:t>
            </a:r>
            <a:r>
              <a:rPr lang="en-US" sz="4000" b="0" dirty="0" err="1"/>
              <a:t>Moniroting</a:t>
            </a:r>
            <a:r>
              <a:rPr lang="en-US" sz="4000" b="0" dirty="0"/>
              <a:t> &amp; Evaluation</a:t>
            </a:r>
          </a:p>
        </p:txBody>
      </p:sp>
      <p:pic>
        <p:nvPicPr>
          <p:cNvPr id="2" name="Paveikslėlis 1">
            <a:extLst>
              <a:ext uri="{FF2B5EF4-FFF2-40B4-BE49-F238E27FC236}">
                <a16:creationId xmlns:a16="http://schemas.microsoft.com/office/drawing/2014/main" id="{B8ABE68A-DE81-3295-7B92-8F1DC92E0178}"/>
              </a:ext>
            </a:extLst>
          </p:cNvPr>
          <p:cNvPicPr>
            <a:picLocks noChangeAspect="1"/>
          </p:cNvPicPr>
          <p:nvPr/>
        </p:nvPicPr>
        <p:blipFill>
          <a:blip r:embed="rId11"/>
          <a:stretch>
            <a:fillRect/>
          </a:stretch>
        </p:blipFill>
        <p:spPr>
          <a:xfrm>
            <a:off x="4850968" y="91565"/>
            <a:ext cx="2789987" cy="1004868"/>
          </a:xfrm>
          <a:prstGeom prst="rect">
            <a:avLst/>
          </a:prstGeom>
        </p:spPr>
      </p:pic>
    </p:spTree>
    <p:extLst>
      <p:ext uri="{BB962C8B-B14F-4D97-AF65-F5344CB8AC3E}">
        <p14:creationId xmlns:p14="http://schemas.microsoft.com/office/powerpoint/2010/main" val="3808699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8406C37-E806-6A4E-BE4A-C01E8C9B0B30}"/>
              </a:ext>
            </a:extLst>
          </p:cNvPr>
          <p:cNvSpPr/>
          <p:nvPr/>
        </p:nvSpPr>
        <p:spPr>
          <a:xfrm>
            <a:off x="116458" y="1470670"/>
            <a:ext cx="9091710" cy="5323380"/>
          </a:xfrm>
          <a:prstGeom prst="rect">
            <a:avLst/>
          </a:prstGeom>
        </p:spPr>
        <p:txBody>
          <a:bodyPr wrap="square">
            <a:spAutoFit/>
          </a:bodyPr>
          <a:lstStyle/>
          <a:p>
            <a:pPr marL="457200" lvl="0" indent="-457200" algn="just">
              <a:lnSpc>
                <a:spcPct val="150000"/>
              </a:lnSpc>
              <a:spcAft>
                <a:spcPts val="0"/>
              </a:spcAft>
              <a:buFont typeface="+mj-lt"/>
              <a:buAutoNum type="arabicPeriod"/>
            </a:pPr>
            <a:r>
              <a:rPr lang="en-GB" kern="100" dirty="0">
                <a:solidFill>
                  <a:schemeClr val="tx1"/>
                </a:solidFill>
                <a:latin typeface="+mj-lt"/>
                <a:ea typeface="Calibri" panose="020F0502020204030204" pitchFamily="34" charset="0"/>
                <a:cs typeface="Calibri" panose="020F0502020204030204" pitchFamily="34" charset="0"/>
              </a:rPr>
              <a:t>ACC clearly overlaps with </a:t>
            </a:r>
            <a:r>
              <a:rPr lang="en-GB" i="1" kern="100" dirty="0">
                <a:solidFill>
                  <a:schemeClr val="tx1"/>
                </a:solidFill>
                <a:latin typeface="+mj-lt"/>
                <a:ea typeface="Calibri" panose="020F0502020204030204" pitchFamily="34" charset="0"/>
                <a:cs typeface="Calibri" panose="020F0502020204030204" pitchFamily="34" charset="0"/>
              </a:rPr>
              <a:t>DRR &amp;</a:t>
            </a:r>
            <a:r>
              <a:rPr lang="en-GB" kern="100" dirty="0">
                <a:solidFill>
                  <a:schemeClr val="tx1"/>
                </a:solidFill>
                <a:latin typeface="+mj-lt"/>
                <a:ea typeface="Calibri" panose="020F0502020204030204" pitchFamily="34" charset="0"/>
                <a:cs typeface="Calibri" panose="020F0502020204030204" pitchFamily="34" charset="0"/>
              </a:rPr>
              <a:t> </a:t>
            </a:r>
            <a:r>
              <a:rPr lang="en-GB" i="1" kern="100" dirty="0">
                <a:solidFill>
                  <a:schemeClr val="tx1"/>
                </a:solidFill>
                <a:latin typeface="+mj-lt"/>
                <a:ea typeface="Calibri" panose="020F0502020204030204" pitchFamily="34" charset="0"/>
                <a:cs typeface="Calibri" panose="020F0502020204030204" pitchFamily="34" charset="0"/>
              </a:rPr>
              <a:t>Ecosystem Management &amp; Restoration</a:t>
            </a:r>
          </a:p>
          <a:p>
            <a:pPr marL="457200" lvl="0" indent="-457200" algn="just">
              <a:lnSpc>
                <a:spcPct val="150000"/>
              </a:lnSpc>
              <a:spcAft>
                <a:spcPts val="0"/>
              </a:spcAft>
              <a:buFont typeface="+mj-lt"/>
              <a:buAutoNum type="arabicPeriod"/>
            </a:pPr>
            <a:r>
              <a:rPr lang="en-GB" kern="100" dirty="0">
                <a:solidFill>
                  <a:schemeClr val="tx1"/>
                </a:solidFill>
                <a:latin typeface="+mj-lt"/>
                <a:ea typeface="Calibri" panose="020F0502020204030204" pitchFamily="34" charset="0"/>
                <a:cs typeface="Calibri" panose="020F0502020204030204" pitchFamily="34" charset="0"/>
              </a:rPr>
              <a:t>An enabling environment for ACC starts with advancing CRA &amp; identifying most vulnerable areas &amp; communities to climate hazards; </a:t>
            </a:r>
            <a:endParaRPr lang="en-US" kern="100" dirty="0">
              <a:solidFill>
                <a:schemeClr val="tx1"/>
              </a:solidFill>
              <a:latin typeface="+mj-lt"/>
              <a:ea typeface="Calibri" panose="020F0502020204030204" pitchFamily="34" charset="0"/>
              <a:cs typeface="Arial" panose="020B0604020202020204" pitchFamily="34" charset="0"/>
            </a:endParaRPr>
          </a:p>
          <a:p>
            <a:pPr marL="457200" lvl="0" indent="-457200" algn="just">
              <a:lnSpc>
                <a:spcPct val="150000"/>
              </a:lnSpc>
              <a:spcAft>
                <a:spcPts val="0"/>
              </a:spcAft>
              <a:buFont typeface="+mj-lt"/>
              <a:buAutoNum type="arabicPeriod"/>
            </a:pPr>
            <a:r>
              <a:rPr lang="en-GB" kern="100" dirty="0">
                <a:solidFill>
                  <a:schemeClr val="tx1"/>
                </a:solidFill>
                <a:latin typeface="+mj-lt"/>
                <a:ea typeface="Calibri" panose="020F0502020204030204" pitchFamily="34" charset="0"/>
                <a:cs typeface="Calibri" panose="020F0502020204030204" pitchFamily="34" charset="0"/>
              </a:rPr>
              <a:t>Institutions in charge of urban planning to adopt a climate-informed approach that values nature’s &amp; </a:t>
            </a:r>
            <a:r>
              <a:rPr lang="en-GB" kern="100" dirty="0" err="1">
                <a:solidFill>
                  <a:schemeClr val="tx1"/>
                </a:solidFill>
                <a:latin typeface="+mj-lt"/>
                <a:ea typeface="Calibri" panose="020F0502020204030204" pitchFamily="34" charset="0"/>
                <a:cs typeface="Calibri" panose="020F0502020204030204" pitchFamily="34" charset="0"/>
              </a:rPr>
              <a:t>NbS</a:t>
            </a:r>
            <a:r>
              <a:rPr lang="en-GB" kern="100" dirty="0">
                <a:solidFill>
                  <a:schemeClr val="tx1"/>
                </a:solidFill>
                <a:latin typeface="+mj-lt"/>
                <a:ea typeface="Calibri" panose="020F0502020204030204" pitchFamily="34" charset="0"/>
                <a:cs typeface="Calibri" panose="020F0502020204030204" pitchFamily="34" charset="0"/>
              </a:rPr>
              <a:t> benefits &amp; costs;</a:t>
            </a:r>
          </a:p>
          <a:p>
            <a:pPr marL="457200" lvl="0" indent="-457200" algn="just">
              <a:lnSpc>
                <a:spcPct val="150000"/>
              </a:lnSpc>
              <a:spcAft>
                <a:spcPts val="800"/>
              </a:spcAft>
              <a:buFont typeface="+mj-lt"/>
              <a:buAutoNum type="arabicPeriod"/>
            </a:pPr>
            <a:r>
              <a:rPr lang="en-GB" kern="100" dirty="0" err="1">
                <a:solidFill>
                  <a:schemeClr val="tx1"/>
                </a:solidFill>
                <a:latin typeface="+mj-lt"/>
                <a:ea typeface="Calibri" panose="020F0502020204030204" pitchFamily="34" charset="0"/>
                <a:cs typeface="Calibri" panose="020F0502020204030204" pitchFamily="34" charset="0"/>
              </a:rPr>
              <a:t>NbS</a:t>
            </a:r>
            <a:r>
              <a:rPr lang="en-GB" kern="100" dirty="0">
                <a:solidFill>
                  <a:schemeClr val="tx1"/>
                </a:solidFill>
                <a:latin typeface="+mj-lt"/>
                <a:ea typeface="Calibri" panose="020F0502020204030204" pitchFamily="34" charset="0"/>
                <a:cs typeface="Calibri" panose="020F0502020204030204" pitchFamily="34" charset="0"/>
              </a:rPr>
              <a:t> to be mainstreamed for having: Climate-smart Urban Planning;</a:t>
            </a:r>
          </a:p>
          <a:p>
            <a:pPr marL="457200" lvl="0" indent="-457200" algn="just">
              <a:lnSpc>
                <a:spcPct val="150000"/>
              </a:lnSpc>
              <a:spcAft>
                <a:spcPts val="800"/>
              </a:spcAft>
              <a:buFont typeface="+mj-lt"/>
              <a:buAutoNum type="arabicPeriod"/>
            </a:pPr>
            <a:r>
              <a:rPr lang="en-GB" dirty="0" err="1">
                <a:solidFill>
                  <a:schemeClr val="tx1"/>
                </a:solidFill>
                <a:latin typeface="+mj-lt"/>
              </a:rPr>
              <a:t>NbS</a:t>
            </a:r>
            <a:r>
              <a:rPr lang="en-GB" dirty="0">
                <a:solidFill>
                  <a:schemeClr val="tx1"/>
                </a:solidFill>
                <a:latin typeface="+mj-lt"/>
              </a:rPr>
              <a:t> must build on multi-stakeholder &amp; multi-sector planning;</a:t>
            </a:r>
          </a:p>
          <a:p>
            <a:pPr marL="457200" lvl="0" indent="-457200" algn="just">
              <a:lnSpc>
                <a:spcPct val="150000"/>
              </a:lnSpc>
              <a:spcAft>
                <a:spcPts val="800"/>
              </a:spcAft>
              <a:buFont typeface="+mj-lt"/>
              <a:buAutoNum type="arabicPeriod"/>
            </a:pPr>
            <a:r>
              <a:rPr lang="en-GB" dirty="0">
                <a:solidFill>
                  <a:schemeClr val="tx1"/>
                </a:solidFill>
                <a:latin typeface="+mj-lt"/>
              </a:rPr>
              <a:t>Local governments shall seek, generate and unlock finance for ACC &amp; </a:t>
            </a:r>
            <a:r>
              <a:rPr lang="en-GB" dirty="0" err="1">
                <a:solidFill>
                  <a:schemeClr val="tx1"/>
                </a:solidFill>
                <a:latin typeface="+mj-lt"/>
              </a:rPr>
              <a:t>NbS</a:t>
            </a:r>
            <a:r>
              <a:rPr lang="en-GB" dirty="0">
                <a:solidFill>
                  <a:schemeClr val="tx1"/>
                </a:solidFill>
                <a:latin typeface="+mj-lt"/>
              </a:rPr>
              <a:t> by designing &amp; updating fund raising mechanisms at the municipal level &amp; e.g. engaging the private sector </a:t>
            </a:r>
            <a:endParaRPr lang="en-US" b="0" kern="100" dirty="0">
              <a:solidFill>
                <a:schemeClr val="tx1"/>
              </a:solidFill>
              <a:effectLst/>
              <a:latin typeface="+mj-lt"/>
              <a:ea typeface="Calibri" panose="020F050202020403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E2F01A32-09ED-CD45-B5CC-1CF132E91979}"/>
              </a:ext>
            </a:extLst>
          </p:cNvPr>
          <p:cNvPicPr>
            <a:picLocks noChangeAspect="1"/>
          </p:cNvPicPr>
          <p:nvPr/>
        </p:nvPicPr>
        <p:blipFill>
          <a:blip r:embed="rId3"/>
          <a:stretch>
            <a:fillRect/>
          </a:stretch>
        </p:blipFill>
        <p:spPr>
          <a:xfrm>
            <a:off x="9386263" y="1748543"/>
            <a:ext cx="2916764" cy="3993988"/>
          </a:xfrm>
          <a:prstGeom prst="rect">
            <a:avLst/>
          </a:prstGeom>
        </p:spPr>
      </p:pic>
      <p:pic>
        <p:nvPicPr>
          <p:cNvPr id="3" name="Paveikslėlis 2">
            <a:extLst>
              <a:ext uri="{FF2B5EF4-FFF2-40B4-BE49-F238E27FC236}">
                <a16:creationId xmlns:a16="http://schemas.microsoft.com/office/drawing/2014/main" id="{6EE03227-174C-96BC-447E-E4E35F0F939C}"/>
              </a:ext>
            </a:extLst>
          </p:cNvPr>
          <p:cNvPicPr>
            <a:picLocks noChangeAspect="1"/>
          </p:cNvPicPr>
          <p:nvPr/>
        </p:nvPicPr>
        <p:blipFill>
          <a:blip r:embed="rId4"/>
          <a:stretch>
            <a:fillRect/>
          </a:stretch>
        </p:blipFill>
        <p:spPr>
          <a:xfrm>
            <a:off x="4701006" y="63950"/>
            <a:ext cx="2789987" cy="1004868"/>
          </a:xfrm>
          <a:prstGeom prst="rect">
            <a:avLst/>
          </a:prstGeom>
        </p:spPr>
      </p:pic>
    </p:spTree>
    <p:extLst>
      <p:ext uri="{BB962C8B-B14F-4D97-AF65-F5344CB8AC3E}">
        <p14:creationId xmlns:p14="http://schemas.microsoft.com/office/powerpoint/2010/main" val="3258859505"/>
      </p:ext>
    </p:extLst>
  </p:cSld>
  <p:clrMapOvr>
    <a:masterClrMapping/>
  </p:clrMapOvr>
</p:sld>
</file>

<file path=ppt/theme/theme1.xml><?xml version="1.0" encoding="utf-8"?>
<a:theme xmlns:a="http://schemas.openxmlformats.org/drawingml/2006/main" name="giz-powerpoint-20141103-v3">
  <a:themeElements>
    <a:clrScheme name="GIZ Farbtabelle">
      <a:dk1>
        <a:srgbClr val="000000"/>
      </a:dk1>
      <a:lt1>
        <a:srgbClr val="FFFFFF"/>
      </a:lt1>
      <a:dk2>
        <a:srgbClr val="6E6452"/>
      </a:dk2>
      <a:lt2>
        <a:srgbClr val="D2CDC8"/>
      </a:lt2>
      <a:accent1>
        <a:srgbClr val="C80F0F"/>
      </a:accent1>
      <a:accent2>
        <a:srgbClr val="D0CBC1"/>
      </a:accent2>
      <a:accent3>
        <a:srgbClr val="7C7563"/>
      </a:accent3>
      <a:accent4>
        <a:srgbClr val="660000"/>
      </a:accent4>
      <a:accent5>
        <a:srgbClr val="CC0000"/>
      </a:accent5>
      <a:accent6>
        <a:srgbClr val="B4E3ED"/>
      </a:accent6>
      <a:hlink>
        <a:srgbClr val="0000FF"/>
      </a:hlink>
      <a:folHlink>
        <a:srgbClr val="800080"/>
      </a:folHlink>
    </a:clrScheme>
    <a:fontScheme name="GIZ Schrift">
      <a:majorFont>
        <a:latin typeface="Arial"/>
        <a:ea typeface=""/>
        <a:cs typeface=""/>
      </a:majorFont>
      <a:minorFont>
        <a:latin typeface="Arial"/>
        <a:ea typeface=""/>
        <a:cs typeface=""/>
      </a:minorFont>
    </a:fontScheme>
    <a:fmtScheme name="GTZ">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lnDef>
  </a:objectDefaults>
  <a:extraClrSchemeLst/>
</a:theme>
</file>

<file path=ppt/theme/theme2.xml><?xml version="1.0" encoding="utf-8"?>
<a:theme xmlns:a="http://schemas.openxmlformats.org/drawingml/2006/main" name="1_Benutzerdefiniertes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Benutzerdefiniertes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giz-powerpoint-20141103-v3">
  <a:themeElements>
    <a:clrScheme name="GIZ Farbtabelle">
      <a:dk1>
        <a:srgbClr val="000000"/>
      </a:dk1>
      <a:lt1>
        <a:srgbClr val="FFFFFF"/>
      </a:lt1>
      <a:dk2>
        <a:srgbClr val="6E6452"/>
      </a:dk2>
      <a:lt2>
        <a:srgbClr val="D2CDC8"/>
      </a:lt2>
      <a:accent1>
        <a:srgbClr val="C80F0F"/>
      </a:accent1>
      <a:accent2>
        <a:srgbClr val="D0CBC1"/>
      </a:accent2>
      <a:accent3>
        <a:srgbClr val="7C7563"/>
      </a:accent3>
      <a:accent4>
        <a:srgbClr val="660000"/>
      </a:accent4>
      <a:accent5>
        <a:srgbClr val="CC0000"/>
      </a:accent5>
      <a:accent6>
        <a:srgbClr val="B4E3ED"/>
      </a:accent6>
      <a:hlink>
        <a:srgbClr val="0000FF"/>
      </a:hlink>
      <a:folHlink>
        <a:srgbClr val="800080"/>
      </a:folHlink>
    </a:clrScheme>
    <a:fontScheme name="GIZ Schrift">
      <a:majorFont>
        <a:latin typeface="Arial"/>
        <a:ea typeface=""/>
        <a:cs typeface=""/>
      </a:majorFont>
      <a:minorFont>
        <a:latin typeface="Arial"/>
        <a:ea typeface=""/>
        <a:cs typeface=""/>
      </a:minorFont>
    </a:fontScheme>
    <a:fmtScheme name="GTZ">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lnDef>
  </a:objectDefaults>
  <a:extraClrSchemeLst/>
</a:theme>
</file>

<file path=ppt/theme/theme5.xml><?xml version="1.0" encoding="utf-8"?>
<a:theme xmlns:a="http://schemas.openxmlformats.org/drawingml/2006/main" name="3_Benutzerdefiniertes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giz-powerpoint-20141103-v3">
  <a:themeElements>
    <a:clrScheme name="GIZ Farbtabelle">
      <a:dk1>
        <a:srgbClr val="000000"/>
      </a:dk1>
      <a:lt1>
        <a:srgbClr val="FFFFFF"/>
      </a:lt1>
      <a:dk2>
        <a:srgbClr val="6E6452"/>
      </a:dk2>
      <a:lt2>
        <a:srgbClr val="D2CDC8"/>
      </a:lt2>
      <a:accent1>
        <a:srgbClr val="C80F0F"/>
      </a:accent1>
      <a:accent2>
        <a:srgbClr val="D0CBC1"/>
      </a:accent2>
      <a:accent3>
        <a:srgbClr val="7C7563"/>
      </a:accent3>
      <a:accent4>
        <a:srgbClr val="660000"/>
      </a:accent4>
      <a:accent5>
        <a:srgbClr val="CC0000"/>
      </a:accent5>
      <a:accent6>
        <a:srgbClr val="B4E3ED"/>
      </a:accent6>
      <a:hlink>
        <a:srgbClr val="0000FF"/>
      </a:hlink>
      <a:folHlink>
        <a:srgbClr val="800080"/>
      </a:folHlink>
    </a:clrScheme>
    <a:fontScheme name="GIZ Schrift">
      <a:majorFont>
        <a:latin typeface="Arial"/>
        <a:ea typeface=""/>
        <a:cs typeface=""/>
      </a:majorFont>
      <a:minorFont>
        <a:latin typeface="Arial"/>
        <a:ea typeface=""/>
        <a:cs typeface=""/>
      </a:minorFont>
    </a:fontScheme>
    <a:fmtScheme name="GTZ">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lnDef>
  </a:objectDefaults>
  <a:extraClrSchemeLst/>
</a:theme>
</file>

<file path=ppt/theme/theme8.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8a85c25-f6a6-4577-9aa7-3e829b02ab00">
      <Terms xmlns="http://schemas.microsoft.com/office/infopath/2007/PartnerControls"/>
    </lcf76f155ced4ddcb4097134ff3c332f>
    <TaxCatchAll xmlns="f5eac180-6d7d-482c-88c7-c7481950e62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FA9BE4665893F6489403B284106F67D8" ma:contentTypeVersion="18" ma:contentTypeDescription="Ein neues Dokument erstellen." ma:contentTypeScope="" ma:versionID="bea3cc2e214e13abaa5e6315247d0162">
  <xsd:schema xmlns:xsd="http://www.w3.org/2001/XMLSchema" xmlns:xs="http://www.w3.org/2001/XMLSchema" xmlns:p="http://schemas.microsoft.com/office/2006/metadata/properties" xmlns:ns2="c8a85c25-f6a6-4577-9aa7-3e829b02ab00" xmlns:ns3="f5eac180-6d7d-482c-88c7-c7481950e626" targetNamespace="http://schemas.microsoft.com/office/2006/metadata/properties" ma:root="true" ma:fieldsID="4a137823da3b7ce36bd315b8e1f9cd7f" ns2:_="" ns3:_="">
    <xsd:import namespace="c8a85c25-f6a6-4577-9aa7-3e829b02ab00"/>
    <xsd:import namespace="f5eac180-6d7d-482c-88c7-c7481950e62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LengthInSeconds" minOccurs="0"/>
                <xsd:element ref="ns2:MediaServiceLocation" minOccurs="0"/>
                <xsd:element ref="ns3:SharedWithUsers" minOccurs="0"/>
                <xsd:element ref="ns3:SharedWithDetails" minOccurs="0"/>
                <xsd:element ref="ns3:TaxCatchAll"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a85c25-f6a6-4577-9aa7-3e829b02ab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Bildmarkierungen" ma:readOnly="false" ma:fieldId="{5cf76f15-5ced-4ddc-b409-7134ff3c332f}" ma:taxonomyMulti="true" ma:sspId="0aed264e-563a-469a-8ebe-271e849ec10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5eac180-6d7d-482c-88c7-c7481950e626" elementFormDefault="qualified">
    <xsd:import namespace="http://schemas.microsoft.com/office/2006/documentManagement/types"/>
    <xsd:import namespace="http://schemas.microsoft.com/office/infopath/2007/PartnerControls"/>
    <xsd:element name="SharedWithUsers" ma:index="19"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Freigegeben für - Details" ma:internalName="SharedWithDetails" ma:readOnly="true">
      <xsd:simpleType>
        <xsd:restriction base="dms:Note">
          <xsd:maxLength value="255"/>
        </xsd:restriction>
      </xsd:simpleType>
    </xsd:element>
    <xsd:element name="TaxCatchAll" ma:index="21" nillable="true" ma:displayName="Taxonomy Catch All Column" ma:hidden="true" ma:list="{8bfd6d4c-c39a-4e8d-93bd-1639e4367f64}" ma:internalName="TaxCatchAll" ma:showField="CatchAllData" ma:web="f5eac180-6d7d-482c-88c7-c7481950e62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6DD2D07-FECF-4333-B0A1-AA387943629C}">
  <ds:schemaRefs>
    <ds:schemaRef ds:uri="http://schemas.openxmlformats.org/package/2006/metadata/core-properties"/>
    <ds:schemaRef ds:uri="c8a85c25-f6a6-4577-9aa7-3e829b02ab00"/>
    <ds:schemaRef ds:uri="http://schemas.microsoft.com/office/2006/documentManagement/types"/>
    <ds:schemaRef ds:uri="http://schemas.microsoft.com/office/infopath/2007/PartnerControls"/>
    <ds:schemaRef ds:uri="http://purl.org/dc/dcmitype/"/>
    <ds:schemaRef ds:uri="http://purl.org/dc/terms/"/>
    <ds:schemaRef ds:uri="http://www.w3.org/XML/1998/namespace"/>
    <ds:schemaRef ds:uri="f5eac180-6d7d-482c-88c7-c7481950e626"/>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235CAB39-EA35-46DF-AC30-C46CDD09E19B}">
  <ds:schemaRefs>
    <ds:schemaRef ds:uri="http://schemas.microsoft.com/sharepoint/v3/contenttype/forms"/>
  </ds:schemaRefs>
</ds:datastoreItem>
</file>

<file path=customXml/itemProps3.xml><?xml version="1.0" encoding="utf-8"?>
<ds:datastoreItem xmlns:ds="http://schemas.openxmlformats.org/officeDocument/2006/customXml" ds:itemID="{C4B9B107-D484-400E-BC4A-39B9947A69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a85c25-f6a6-4577-9aa7-3e829b02ab00"/>
    <ds:schemaRef ds:uri="f5eac180-6d7d-482c-88c7-c7481950e6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giz-powerpoint-20141103-v3.potx</Template>
  <TotalTime>4361</TotalTime>
  <Words>4124</Words>
  <Application>Microsoft Office PowerPoint</Application>
  <PresentationFormat>Plačiaekranė</PresentationFormat>
  <Paragraphs>371</Paragraphs>
  <Slides>20</Slides>
  <Notes>12</Notes>
  <HiddenSlides>0</HiddenSlides>
  <MMClips>0</MMClips>
  <ScaleCrop>false</ScaleCrop>
  <HeadingPairs>
    <vt:vector size="6" baseType="variant">
      <vt:variant>
        <vt:lpstr>Naudojami šriftai</vt:lpstr>
      </vt:variant>
      <vt:variant>
        <vt:i4>8</vt:i4>
      </vt:variant>
      <vt:variant>
        <vt:lpstr>Tema</vt:lpstr>
      </vt:variant>
      <vt:variant>
        <vt:i4>7</vt:i4>
      </vt:variant>
      <vt:variant>
        <vt:lpstr>Skaidrių pavadinimai</vt:lpstr>
      </vt:variant>
      <vt:variant>
        <vt:i4>20</vt:i4>
      </vt:variant>
    </vt:vector>
  </HeadingPairs>
  <TitlesOfParts>
    <vt:vector size="35" baseType="lpstr">
      <vt:lpstr>Arial</vt:lpstr>
      <vt:lpstr>Arial Narrow</vt:lpstr>
      <vt:lpstr>Calibri</vt:lpstr>
      <vt:lpstr>Calibri Light</vt:lpstr>
      <vt:lpstr>HelveticaNeueLTStd</vt:lpstr>
      <vt:lpstr>Symbol</vt:lpstr>
      <vt:lpstr>Times New Roman</vt:lpstr>
      <vt:lpstr>Wingdings</vt:lpstr>
      <vt:lpstr>giz-powerpoint-20141103-v3</vt:lpstr>
      <vt:lpstr>1_Benutzerdefiniertes Design</vt:lpstr>
      <vt:lpstr>2_Benutzerdefiniertes Design</vt:lpstr>
      <vt:lpstr>1_giz-powerpoint-20141103-v3</vt:lpstr>
      <vt:lpstr>3_Benutzerdefiniertes Design</vt:lpstr>
      <vt:lpstr>Office Theme</vt:lpstr>
      <vt:lpstr>2_giz-powerpoint-20141103-v3</vt:lpstr>
      <vt:lpstr>„PowerPoint“ pateiktis</vt:lpstr>
      <vt:lpstr>„PowerPoint“ pateiktis</vt:lpstr>
      <vt:lpstr>A definition of Nature-based Solutions</vt:lpstr>
      <vt:lpstr>Global commitments and Nature-based Solutions</vt:lpstr>
      <vt:lpstr>Urban Adaptation: Nature-based Solutions</vt:lpstr>
      <vt:lpstr>„PowerPoint“ pateiktis</vt:lpstr>
      <vt:lpstr>„PowerPoint“ pateiktis</vt:lpstr>
      <vt:lpstr>Practice &amp; Tips 1</vt:lpstr>
      <vt:lpstr>Practice &amp; Tips 2</vt:lpstr>
      <vt:lpstr>„PowerPoint“ pateiktis</vt:lpstr>
      <vt:lpstr>Key Definitions &amp; Steps for CRA &amp; NbS formulations</vt:lpstr>
      <vt:lpstr>Summary of key Steps: mainstreaming into UPT &amp; Tool for estimating cost&amp; benf of adaptation options</vt:lpstr>
      <vt:lpstr>„PowerPoint“ pateiktis</vt:lpstr>
      <vt:lpstr>Tools &amp; Examples 1: Adapting to Floods</vt:lpstr>
      <vt:lpstr>„PowerPoint“ pateiktis</vt:lpstr>
      <vt:lpstr>Tools &amp; Examples 2: Adapting to Hetwaves</vt:lpstr>
      <vt:lpstr>Tools &amp; Examples 3: Adapting to SLR</vt:lpstr>
      <vt:lpstr>Tools &amp; Examples 4:</vt:lpstr>
      <vt:lpstr>Chapter 4 on Toolkits:</vt:lpstr>
      <vt:lpstr>„PowerPoint“ pateiktis</vt:lpstr>
    </vt:vector>
  </TitlesOfParts>
  <Company>Crossmedia Beratung und Design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Ira Olaleye</dc:creator>
  <cp:keywords>GIZ-Leerfolie</cp:keywords>
  <cp:lastModifiedBy>Word</cp:lastModifiedBy>
  <cp:revision>400</cp:revision>
  <cp:lastPrinted>2023-10-02T12:42:16Z</cp:lastPrinted>
  <dcterms:created xsi:type="dcterms:W3CDTF">2017-08-02T18:31:29Z</dcterms:created>
  <dcterms:modified xsi:type="dcterms:W3CDTF">2025-10-09T17:38:38Z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0x010100FA9BE4665893F6489403B284106F67D8</vt:lpwstr>
  </property>
  <property fmtid="{D5CDD505-2E9C-101B-9397-08002B2CF9AE}" pid="3" name="MediaServiceImageTags">
    <vt:lpwstr/>
  </property>
</Properties>
</file>