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1" r:id="rId3"/>
    <p:sldId id="258" r:id="rId4"/>
    <p:sldId id="262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ūratė Lepardinienė" userId="25eb51af-989c-4f0e-b581-af718145074a" providerId="ADAL" clId="{83FDD4B2-FC3A-4E1A-A842-88C28910D32F}"/>
    <pc:docChg chg="addSld delSld modSld">
      <pc:chgData name="Jūratė Lepardinienė" userId="25eb51af-989c-4f0e-b581-af718145074a" providerId="ADAL" clId="{83FDD4B2-FC3A-4E1A-A842-88C28910D32F}" dt="2025-05-27T06:52:19.392" v="6" actId="2696"/>
      <pc:docMkLst>
        <pc:docMk/>
      </pc:docMkLst>
      <pc:sldChg chg="modSp mod">
        <pc:chgData name="Jūratė Lepardinienė" userId="25eb51af-989c-4f0e-b581-af718145074a" providerId="ADAL" clId="{83FDD4B2-FC3A-4E1A-A842-88C28910D32F}" dt="2025-05-21T07:27:42.407" v="5" actId="114"/>
        <pc:sldMkLst>
          <pc:docMk/>
          <pc:sldMk cId="1002894530" sldId="261"/>
        </pc:sldMkLst>
        <pc:spChg chg="mod">
          <ac:chgData name="Jūratė Lepardinienė" userId="25eb51af-989c-4f0e-b581-af718145074a" providerId="ADAL" clId="{83FDD4B2-FC3A-4E1A-A842-88C28910D32F}" dt="2025-05-21T07:27:42.407" v="5" actId="114"/>
          <ac:spMkLst>
            <pc:docMk/>
            <pc:sldMk cId="1002894530" sldId="261"/>
            <ac:spMk id="3" creationId="{93933963-452E-2E15-5974-069ECCED6E49}"/>
          </ac:spMkLst>
        </pc:spChg>
      </pc:sldChg>
      <pc:sldChg chg="modSp new del mod">
        <pc:chgData name="Jūratė Lepardinienė" userId="25eb51af-989c-4f0e-b581-af718145074a" providerId="ADAL" clId="{83FDD4B2-FC3A-4E1A-A842-88C28910D32F}" dt="2025-05-27T06:52:19.392" v="6" actId="2696"/>
        <pc:sldMkLst>
          <pc:docMk/>
          <pc:sldMk cId="1746943880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bank.org/en/news/press-release/2024/05/27/world-bank-and-t-rkiye-sign-agreement-for-1-billion-program-to-support-renewable-energy-expansion-efforts?utm_source=chatgpt.com" TargetMode="External"/><Relationship Id="rId2" Type="http://schemas.openxmlformats.org/officeDocument/2006/relationships/hyperlink" Target="https://www.worldbank.org/en/region/eca/brief/supporting-energy-transition-across-eca?utm_source=chatgpt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uments1.worldbank.org/curated/en/099040125213532239/pdf/BOSIB-5864f71c-c5ad-42ed-a386-cbfd91f5aeae.pdf?utm_source=chatgpt.com" TargetMode="External"/><Relationship Id="rId4" Type="http://schemas.openxmlformats.org/officeDocument/2006/relationships/hyperlink" Target="https://www.worldbank.org/en/news/press-release/2024/03/28/world-bank-group-launches-renewable-energy-initiative-to-enhance-energy-security-and-affordability-in-europe-and-central?utm_source=chatgpt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brdgeff.com/en/turkiye_facilities/?utm_source=chatgpt.com" TargetMode="External"/><Relationship Id="rId3" Type="http://schemas.openxmlformats.org/officeDocument/2006/relationships/hyperlink" Target="https://www.ebrd.com/home/work-with-us/projects/psd/50212.html?utm_source=chatgpt.com" TargetMode="External"/><Relationship Id="rId7" Type="http://schemas.openxmlformats.org/officeDocument/2006/relationships/hyperlink" Target="https://www.ebrd.com/home/news-and-events/news/2022/ebrds-first-investment-under-new-green-financing-facility-in-turkey.html?utm_source=chatgpt.com" TargetMode="External"/><Relationship Id="rId2" Type="http://schemas.openxmlformats.org/officeDocument/2006/relationships/hyperlink" Target="https://www.ebrd.com/home/news-and-events/news/2016/400-million-in-new-ebrd-financing-for-smallscale-sustainable-energy-projects-in-turkey.html?utm_source=chatgp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brd.com/work-with-us/projects/psd/52781.html?utm_source=chatgpt.com" TargetMode="External"/><Relationship Id="rId5" Type="http://schemas.openxmlformats.org/officeDocument/2006/relationships/hyperlink" Target="https://www.ebrd.com/home/work-with-us/projects/psd/51723.html?utm_source=chatgpt.com" TargetMode="External"/><Relationship Id="rId4" Type="http://schemas.openxmlformats.org/officeDocument/2006/relationships/hyperlink" Target="https://www.ebrd.com/home/work-with-us/projects/psd/52713.html?utm_source=chatgpt.co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5759B-B6A4-0DC8-EE8E-3249397BD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World Bank Opportunities</a:t>
            </a:r>
            <a:br>
              <a:rPr lang="en-US" b="1" dirty="0"/>
            </a:b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6028C-5081-1412-2803-F2DDF06D8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2491"/>
            <a:ext cx="8596668" cy="44288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ECARES</a:t>
            </a:r>
            <a:r>
              <a:rPr lang="lt-LT" b="1" dirty="0"/>
              <a:t>(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Europe and Central Asia Renewable Energy Scale-up</a:t>
            </a:r>
            <a:r>
              <a:rPr lang="lt-LT" b="1" dirty="0"/>
              <a:t>)</a:t>
            </a:r>
            <a:r>
              <a:rPr lang="en-US" dirty="0"/>
              <a:t>: </a:t>
            </a:r>
            <a:r>
              <a:rPr lang="en-US" dirty="0">
                <a:solidFill>
                  <a:srgbClr val="040C28"/>
                </a:solidFill>
                <a:latin typeface="Google Sans"/>
              </a:rPr>
              <a:t>a $2 billion program to support the development of up to 15 GW of electricity from renewable sources</a:t>
            </a:r>
            <a:r>
              <a:rPr lang="en-US" dirty="0">
                <a:solidFill>
                  <a:srgbClr val="1F1F1F"/>
                </a:solidFill>
                <a:latin typeface="Google Sans"/>
              </a:rPr>
              <a:t>. ECARES is focused on creating enabling policies and institutional frameworks as well as integrating renewable energy into national power. </a:t>
            </a:r>
            <a:r>
              <a:rPr lang="en-US" dirty="0"/>
              <a:t>10 years, ~15 GW renewable scale-up; ~$1 B dedicated to Türkiye solar/storage pilots.</a:t>
            </a:r>
          </a:p>
          <a:p>
            <a:pPr>
              <a:buNone/>
            </a:pP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Energy Efficiency in Public Buildings</a:t>
            </a:r>
            <a:r>
              <a:rPr lang="en-US" dirty="0"/>
              <a:t>: $300 M (public buildings); scalable to municipalities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Public &amp; Municipal RE Project </a:t>
            </a:r>
            <a:r>
              <a:rPr lang="en-US" dirty="0"/>
              <a:t>: Supports self-generation in public-sector buildings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City Climate Finance Gap Fund</a:t>
            </a:r>
            <a:r>
              <a:rPr lang="en-US" dirty="0"/>
              <a:t>: WB–EIB technical assistance for municipal climate-smart planning</a:t>
            </a:r>
          </a:p>
          <a:p>
            <a:r>
              <a:rPr lang="lt-LT" i="1" dirty="0"/>
              <a:t>N</a:t>
            </a:r>
            <a:r>
              <a:rPr lang="en-US" i="1" dirty="0" err="1"/>
              <a:t>otes</a:t>
            </a:r>
            <a:r>
              <a:rPr lang="en-US" i="1" dirty="0"/>
              <a:t>:</a:t>
            </a:r>
            <a:br>
              <a:rPr lang="en-US" dirty="0"/>
            </a:br>
            <a:r>
              <a:rPr lang="en-US" dirty="0"/>
              <a:t>These instruments provide grants and concessional loans that are ideal for planning and piloting municipal energy actions.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3525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C6DF-D88E-7D57-0111-9BC65A735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ECARES (Europe &amp; Central Asia Renewable Energy Scale-up)</a:t>
            </a:r>
            <a:br>
              <a:rPr lang="en-US" b="1" dirty="0"/>
            </a:b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33963-452E-2E15-5974-069ECCED6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/>
              <a:t>What Support It Offers: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i="1" dirty="0"/>
              <a:t>Investment Funding for Distributed Solar &amp; Storage</a:t>
            </a:r>
            <a:br>
              <a:rPr lang="en-US" dirty="0"/>
            </a:br>
            <a:r>
              <a:rPr lang="en-US" dirty="0"/>
              <a:t>Türkiye's $1 billion allocation supports </a:t>
            </a:r>
            <a:r>
              <a:rPr lang="en-US" b="1" dirty="0"/>
              <a:t>public, commercial, and utility-scale distributed solar PV and battery storage</a:t>
            </a:r>
            <a:r>
              <a:rPr lang="en-US" dirty="0"/>
              <a:t>, enabling municipalities to pilot solar installations on offices, schools, or municipal parking lots </a:t>
            </a:r>
            <a:r>
              <a:rPr lang="en-US" dirty="0">
                <a:hlinkClick r:id="rId2"/>
              </a:rPr>
              <a:t>World </a:t>
            </a:r>
            <a:r>
              <a:rPr lang="en-US" dirty="0" err="1">
                <a:hlinkClick r:id="rId2"/>
              </a:rPr>
              <a:t>Bank</a:t>
            </a:r>
            <a:r>
              <a:rPr lang="en-US" dirty="0" err="1">
                <a:hlinkClick r:id="rId3"/>
              </a:rPr>
              <a:t>World</a:t>
            </a:r>
            <a:r>
              <a:rPr lang="en-US" dirty="0">
                <a:hlinkClick r:id="rId3"/>
              </a:rPr>
              <a:t> Bank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i="1" dirty="0"/>
              <a:t>Policy &amp; Technical Advisory Services</a:t>
            </a:r>
            <a:br>
              <a:rPr lang="en-US" dirty="0"/>
            </a:br>
            <a:r>
              <a:rPr lang="en-US" dirty="0"/>
              <a:t>Guidance on grid integration, regulatory frameworks, auction design, and technical standards to streamline municipal projects </a:t>
            </a:r>
            <a:r>
              <a:rPr lang="en-US" dirty="0">
                <a:hlinkClick r:id="rId4"/>
              </a:rPr>
              <a:t>World Bank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i="1" dirty="0"/>
              <a:t>De-risking Instruments</a:t>
            </a:r>
            <a:br>
              <a:rPr lang="en-US" dirty="0"/>
            </a:br>
            <a:r>
              <a:rPr lang="en-US" dirty="0"/>
              <a:t>Use of credit guarantees or risk sharing mechanisms to lower financing costs for municipalities considering solar/storage investments </a:t>
            </a:r>
            <a:r>
              <a:rPr lang="en-US" dirty="0">
                <a:hlinkClick r:id="rId4"/>
              </a:rPr>
              <a:t>World </a:t>
            </a:r>
            <a:r>
              <a:rPr lang="en-US" dirty="0" err="1">
                <a:hlinkClick r:id="rId4"/>
              </a:rPr>
              <a:t>Bank</a:t>
            </a:r>
            <a:r>
              <a:rPr lang="en-US" dirty="0" err="1">
                <a:hlinkClick r:id="rId5"/>
              </a:rPr>
              <a:t>World</a:t>
            </a:r>
            <a:r>
              <a:rPr lang="en-US" dirty="0">
                <a:hlinkClick r:id="rId5"/>
              </a:rPr>
              <a:t> Bank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Municipal Benefits:</a:t>
            </a:r>
          </a:p>
          <a:p>
            <a:pPr>
              <a:buFont typeface="+mj-lt"/>
              <a:buAutoNum type="arabicPeriod"/>
            </a:pPr>
            <a:r>
              <a:rPr lang="en-US" dirty="0"/>
              <a:t>Access to concessional financing and solar/storage grants.</a:t>
            </a:r>
          </a:p>
          <a:p>
            <a:pPr>
              <a:buFont typeface="+mj-lt"/>
              <a:buAutoNum type="arabicPeriod"/>
            </a:pPr>
            <a:r>
              <a:rPr lang="en-US" dirty="0"/>
              <a:t>Technical expertise on system design, grid interconnection, and procurement.</a:t>
            </a:r>
          </a:p>
          <a:p>
            <a:pPr>
              <a:buFont typeface="+mj-lt"/>
              <a:buAutoNum type="arabicPeriod"/>
            </a:pPr>
            <a:r>
              <a:rPr lang="en-US" dirty="0"/>
              <a:t>Risk-sharing tools to attract private capital into local projects.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0289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5B2EE-9A88-4A59-668F-4A662C13E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EIB – ELENA </a:t>
            </a:r>
            <a:r>
              <a:rPr lang="lt-LT" b="1" dirty="0" err="1"/>
              <a:t>Facility</a:t>
            </a:r>
            <a:br>
              <a:rPr lang="lt-LT" b="1" dirty="0"/>
            </a:b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3C96E-5BA3-1CD5-4A67-4F40AC38F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/>
              <a:t> </a:t>
            </a:r>
            <a:r>
              <a:rPr lang="lt-LT" b="1" dirty="0"/>
              <a:t>ELENA </a:t>
            </a:r>
            <a:r>
              <a:rPr lang="lt-LT" b="1" dirty="0" err="1"/>
              <a:t>Grants</a:t>
            </a:r>
            <a:r>
              <a:rPr lang="lt-LT" dirty="0"/>
              <a:t>: Up to 90% </a:t>
            </a:r>
            <a:r>
              <a:rPr lang="lt-LT" dirty="0" err="1"/>
              <a:t>of</a:t>
            </a:r>
            <a:r>
              <a:rPr lang="lt-LT" dirty="0"/>
              <a:t> </a:t>
            </a:r>
            <a:r>
              <a:rPr lang="lt-LT" dirty="0" err="1"/>
              <a:t>prep</a:t>
            </a:r>
            <a:r>
              <a:rPr lang="lt-LT" dirty="0"/>
              <a:t> </a:t>
            </a:r>
            <a:r>
              <a:rPr lang="lt-LT" dirty="0" err="1"/>
              <a:t>costs</a:t>
            </a:r>
            <a:r>
              <a:rPr lang="lt-LT" dirty="0"/>
              <a:t> </a:t>
            </a:r>
            <a:r>
              <a:rPr lang="lt-LT" dirty="0" err="1"/>
              <a:t>for</a:t>
            </a:r>
            <a:r>
              <a:rPr lang="lt-LT" dirty="0"/>
              <a:t> ≥ €30 M </a:t>
            </a:r>
            <a:r>
              <a:rPr lang="lt-LT" dirty="0" err="1"/>
              <a:t>projects</a:t>
            </a:r>
            <a:r>
              <a:rPr lang="lt-LT" dirty="0"/>
              <a:t> (</a:t>
            </a:r>
            <a:r>
              <a:rPr lang="lt-LT" dirty="0" err="1"/>
              <a:t>typically</a:t>
            </a:r>
            <a:r>
              <a:rPr lang="lt-LT" dirty="0"/>
              <a:t> ~€2 M)</a:t>
            </a:r>
            <a:br>
              <a:rPr lang="lt-LT" dirty="0"/>
            </a:br>
            <a:r>
              <a:rPr lang="lt-LT" dirty="0"/>
              <a:t>• </a:t>
            </a:r>
            <a:r>
              <a:rPr lang="lt-LT" b="1" dirty="0" err="1"/>
              <a:t>Uses</a:t>
            </a:r>
            <a:r>
              <a:rPr lang="lt-LT" dirty="0"/>
              <a:t>: </a:t>
            </a:r>
            <a:r>
              <a:rPr lang="lt-LT" dirty="0" err="1"/>
              <a:t>Feasibility</a:t>
            </a:r>
            <a:r>
              <a:rPr lang="lt-LT" dirty="0"/>
              <a:t>, </a:t>
            </a:r>
            <a:r>
              <a:rPr lang="lt-LT" dirty="0" err="1"/>
              <a:t>audits</a:t>
            </a:r>
            <a:r>
              <a:rPr lang="lt-LT" dirty="0"/>
              <a:t>, </a:t>
            </a:r>
            <a:r>
              <a:rPr lang="lt-LT" dirty="0" err="1"/>
              <a:t>business</a:t>
            </a:r>
            <a:r>
              <a:rPr lang="lt-LT" dirty="0"/>
              <a:t> </a:t>
            </a:r>
            <a:r>
              <a:rPr lang="lt-LT" dirty="0" err="1"/>
              <a:t>plans</a:t>
            </a:r>
            <a:r>
              <a:rPr lang="lt-LT" dirty="0"/>
              <a:t>, </a:t>
            </a:r>
            <a:r>
              <a:rPr lang="lt-LT" dirty="0" err="1"/>
              <a:t>tender</a:t>
            </a:r>
            <a:r>
              <a:rPr lang="lt-LT" dirty="0"/>
              <a:t> </a:t>
            </a:r>
            <a:r>
              <a:rPr lang="lt-LT" dirty="0" err="1"/>
              <a:t>docs</a:t>
            </a:r>
            <a:r>
              <a:rPr lang="lt-LT" dirty="0"/>
              <a:t>, </a:t>
            </a:r>
            <a:r>
              <a:rPr lang="lt-LT" dirty="0" err="1"/>
              <a:t>project</a:t>
            </a:r>
            <a:r>
              <a:rPr lang="lt-LT" dirty="0"/>
              <a:t> </a:t>
            </a:r>
            <a:r>
              <a:rPr lang="lt-LT" dirty="0" err="1"/>
              <a:t>bundling</a:t>
            </a:r>
            <a:br>
              <a:rPr lang="lt-LT" dirty="0"/>
            </a:br>
            <a:r>
              <a:rPr lang="lt-LT" dirty="0"/>
              <a:t>• </a:t>
            </a:r>
            <a:r>
              <a:rPr lang="lt-LT" b="1" dirty="0" err="1"/>
              <a:t>Eligible</a:t>
            </a:r>
            <a:r>
              <a:rPr lang="lt-LT" b="1" dirty="0"/>
              <a:t> Parties</a:t>
            </a:r>
            <a:r>
              <a:rPr lang="lt-LT" dirty="0"/>
              <a:t>: </a:t>
            </a:r>
            <a:r>
              <a:rPr lang="lt-LT" dirty="0" err="1"/>
              <a:t>Municipalities</a:t>
            </a:r>
            <a:r>
              <a:rPr lang="lt-LT" dirty="0"/>
              <a:t>, </a:t>
            </a:r>
            <a:r>
              <a:rPr lang="lt-LT" dirty="0" err="1"/>
              <a:t>public</a:t>
            </a:r>
            <a:r>
              <a:rPr lang="lt-LT" dirty="0"/>
              <a:t> </a:t>
            </a:r>
            <a:r>
              <a:rPr lang="lt-LT" dirty="0" err="1"/>
              <a:t>authorities</a:t>
            </a:r>
            <a:r>
              <a:rPr lang="lt-LT" dirty="0"/>
              <a:t>, </a:t>
            </a:r>
            <a:r>
              <a:rPr lang="lt-LT" dirty="0" err="1"/>
              <a:t>banks</a:t>
            </a:r>
            <a:r>
              <a:rPr lang="lt-LT" dirty="0"/>
              <a:t>, </a:t>
            </a:r>
            <a:r>
              <a:rPr lang="lt-LT" dirty="0" err="1"/>
              <a:t>ESCOs</a:t>
            </a:r>
            <a:endParaRPr lang="lt-LT" dirty="0"/>
          </a:p>
          <a:p>
            <a:r>
              <a:rPr lang="lt-LT" i="1" dirty="0" err="1"/>
              <a:t>Notes</a:t>
            </a:r>
            <a:r>
              <a:rPr lang="lt-LT" i="1" dirty="0"/>
              <a:t>:</a:t>
            </a:r>
            <a:br>
              <a:rPr lang="lt-LT" dirty="0"/>
            </a:br>
            <a:r>
              <a:rPr lang="lt-LT" dirty="0"/>
              <a:t>ELENA </a:t>
            </a:r>
            <a:r>
              <a:rPr lang="lt-LT" dirty="0" err="1"/>
              <a:t>funding</a:t>
            </a:r>
            <a:r>
              <a:rPr lang="lt-LT" dirty="0"/>
              <a:t> </a:t>
            </a:r>
            <a:r>
              <a:rPr lang="lt-LT" dirty="0" err="1"/>
              <a:t>helps</a:t>
            </a:r>
            <a:r>
              <a:rPr lang="lt-LT" dirty="0"/>
              <a:t> </a:t>
            </a:r>
            <a:r>
              <a:rPr lang="lt-LT" dirty="0" err="1"/>
              <a:t>overcome</a:t>
            </a:r>
            <a:r>
              <a:rPr lang="lt-LT" dirty="0"/>
              <a:t> </a:t>
            </a:r>
            <a:r>
              <a:rPr lang="lt-LT" dirty="0" err="1"/>
              <a:t>upfront</a:t>
            </a:r>
            <a:r>
              <a:rPr lang="lt-LT" dirty="0"/>
              <a:t> </a:t>
            </a:r>
            <a:r>
              <a:rPr lang="lt-LT" dirty="0" err="1"/>
              <a:t>preparation</a:t>
            </a:r>
            <a:r>
              <a:rPr lang="lt-LT" dirty="0"/>
              <a:t> </a:t>
            </a:r>
            <a:r>
              <a:rPr lang="lt-LT" dirty="0" err="1"/>
              <a:t>barriers</a:t>
            </a:r>
            <a:r>
              <a:rPr lang="lt-LT" dirty="0"/>
              <a:t>, </a:t>
            </a:r>
            <a:r>
              <a:rPr lang="lt-LT" dirty="0" err="1"/>
              <a:t>enabling</a:t>
            </a:r>
            <a:r>
              <a:rPr lang="lt-LT" dirty="0"/>
              <a:t> </a:t>
            </a:r>
            <a:r>
              <a:rPr lang="lt-LT" dirty="0" err="1"/>
              <a:t>municipalities</a:t>
            </a:r>
            <a:r>
              <a:rPr lang="lt-LT" dirty="0"/>
              <a:t> to </a:t>
            </a:r>
            <a:r>
              <a:rPr lang="lt-LT" dirty="0" err="1"/>
              <a:t>assemble</a:t>
            </a:r>
            <a:r>
              <a:rPr lang="lt-LT" dirty="0"/>
              <a:t> </a:t>
            </a:r>
            <a:r>
              <a:rPr lang="lt-LT" dirty="0" err="1"/>
              <a:t>investable</a:t>
            </a:r>
            <a:r>
              <a:rPr lang="lt-LT" dirty="0"/>
              <a:t> </a:t>
            </a:r>
            <a:r>
              <a:rPr lang="lt-LT" dirty="0" err="1"/>
              <a:t>energy</a:t>
            </a:r>
            <a:r>
              <a:rPr lang="lt-LT" dirty="0"/>
              <a:t> </a:t>
            </a:r>
            <a:r>
              <a:rPr lang="lt-LT" dirty="0" err="1"/>
              <a:t>portfolios</a:t>
            </a:r>
            <a:r>
              <a:rPr lang="lt-LT" dirty="0"/>
              <a:t> </a:t>
            </a:r>
            <a:r>
              <a:rPr lang="lt-LT" dirty="0" err="1"/>
              <a:t>efficiently</a:t>
            </a:r>
            <a:r>
              <a:rPr lang="lt-LT" dirty="0"/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190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2276F-501B-B1F2-2887-42F4B4279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EBRD </a:t>
            </a:r>
            <a:r>
              <a:rPr lang="lt-LT" b="1" dirty="0" err="1"/>
              <a:t>Opportunities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C28DC-E522-7AE3-C423-5B449F16D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err="1"/>
              <a:t>TurSEFF</a:t>
            </a:r>
            <a:r>
              <a:rPr lang="lt-LT" b="1" dirty="0"/>
              <a:t> III &amp; GEFF </a:t>
            </a:r>
            <a:r>
              <a:rPr lang="lt-LT" b="1" dirty="0" err="1"/>
              <a:t>Türkiye</a:t>
            </a:r>
            <a:endParaRPr lang="lt-LT" b="1" dirty="0"/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 err="1"/>
              <a:t>Turkey</a:t>
            </a:r>
            <a:r>
              <a:rPr lang="lt-LT" b="1" dirty="0"/>
              <a:t> </a:t>
            </a:r>
            <a:r>
              <a:rPr lang="lt-LT" b="1" dirty="0" err="1"/>
              <a:t>Sustainable</a:t>
            </a:r>
            <a:r>
              <a:rPr lang="lt-LT" b="1" dirty="0"/>
              <a:t> </a:t>
            </a:r>
            <a:r>
              <a:rPr lang="lt-LT" b="1" dirty="0" err="1"/>
              <a:t>Energy</a:t>
            </a:r>
            <a:r>
              <a:rPr lang="lt-LT" b="1" dirty="0"/>
              <a:t> </a:t>
            </a:r>
            <a:r>
              <a:rPr lang="lt-LT" b="1" dirty="0" err="1"/>
              <a:t>Financing</a:t>
            </a:r>
            <a:r>
              <a:rPr lang="lt-LT" b="1" dirty="0"/>
              <a:t> </a:t>
            </a:r>
            <a:r>
              <a:rPr lang="lt-LT" b="1" dirty="0" err="1"/>
              <a:t>Facility</a:t>
            </a:r>
            <a:r>
              <a:rPr lang="lt-LT" b="1" dirty="0"/>
              <a:t> (</a:t>
            </a:r>
            <a:r>
              <a:rPr lang="lt-LT" b="1" dirty="0" err="1"/>
              <a:t>TurSEFF</a:t>
            </a:r>
            <a:r>
              <a:rPr lang="lt-LT" b="1" dirty="0"/>
              <a:t> III):</a:t>
            </a:r>
            <a:endParaRPr lang="lt-L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t-LT" dirty="0" err="1"/>
              <a:t>Offers</a:t>
            </a:r>
            <a:r>
              <a:rPr lang="lt-LT" dirty="0"/>
              <a:t> </a:t>
            </a:r>
            <a:r>
              <a:rPr lang="lt-LT" dirty="0" err="1"/>
              <a:t>credit</a:t>
            </a:r>
            <a:r>
              <a:rPr lang="lt-LT" dirty="0"/>
              <a:t> </a:t>
            </a:r>
            <a:r>
              <a:rPr lang="lt-LT" dirty="0" err="1"/>
              <a:t>lines</a:t>
            </a:r>
            <a:r>
              <a:rPr lang="lt-LT" dirty="0"/>
              <a:t> via </a:t>
            </a:r>
            <a:r>
              <a:rPr lang="lt-LT" dirty="0" err="1"/>
              <a:t>local</a:t>
            </a:r>
            <a:r>
              <a:rPr lang="lt-LT" dirty="0"/>
              <a:t> </a:t>
            </a:r>
            <a:r>
              <a:rPr lang="lt-LT" dirty="0" err="1"/>
              <a:t>banks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leasing</a:t>
            </a:r>
            <a:r>
              <a:rPr lang="lt-LT" dirty="0"/>
              <a:t> </a:t>
            </a:r>
            <a:r>
              <a:rPr lang="lt-LT" dirty="0" err="1"/>
              <a:t>companies</a:t>
            </a:r>
            <a:r>
              <a:rPr lang="lt-LT" dirty="0"/>
              <a:t>—</a:t>
            </a:r>
            <a:r>
              <a:rPr lang="lt-LT" dirty="0" err="1"/>
              <a:t>up</a:t>
            </a:r>
            <a:r>
              <a:rPr lang="lt-LT" dirty="0"/>
              <a:t> to </a:t>
            </a:r>
            <a:r>
              <a:rPr lang="lt-LT" b="1" dirty="0"/>
              <a:t>€400 </a:t>
            </a:r>
            <a:r>
              <a:rPr lang="lt-LT" b="1" dirty="0" err="1"/>
              <a:t>million</a:t>
            </a:r>
            <a:r>
              <a:rPr lang="lt-LT" dirty="0"/>
              <a:t> at </a:t>
            </a:r>
            <a:r>
              <a:rPr lang="lt-LT" dirty="0" err="1"/>
              <a:t>least</a:t>
            </a:r>
            <a:r>
              <a:rPr lang="lt-LT" dirty="0"/>
              <a:t>, </a:t>
            </a:r>
            <a:r>
              <a:rPr lang="lt-LT" dirty="0" err="1"/>
              <a:t>aiming</a:t>
            </a:r>
            <a:r>
              <a:rPr lang="lt-LT" dirty="0"/>
              <a:t> to </a:t>
            </a:r>
            <a:r>
              <a:rPr lang="lt-LT" dirty="0" err="1"/>
              <a:t>include</a:t>
            </a:r>
            <a:r>
              <a:rPr lang="lt-LT" dirty="0"/>
              <a:t> </a:t>
            </a:r>
            <a:r>
              <a:rPr lang="lt-LT" b="1" dirty="0" err="1"/>
              <a:t>municipal-sector</a:t>
            </a:r>
            <a:r>
              <a:rPr lang="lt-LT" b="1" dirty="0"/>
              <a:t> </a:t>
            </a:r>
            <a:r>
              <a:rPr lang="lt-LT" b="1" dirty="0" err="1"/>
              <a:t>projects</a:t>
            </a:r>
            <a:r>
              <a:rPr lang="lt-LT" dirty="0"/>
              <a:t> </a:t>
            </a:r>
            <a:r>
              <a:rPr lang="lt-LT" dirty="0" err="1"/>
              <a:t>alongside</a:t>
            </a:r>
            <a:r>
              <a:rPr lang="lt-LT" dirty="0"/>
              <a:t> </a:t>
            </a:r>
            <a:r>
              <a:rPr lang="lt-LT" dirty="0" err="1"/>
              <a:t>SMEs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corporates</a:t>
            </a:r>
            <a:r>
              <a:rPr lang="lt-LT" dirty="0"/>
              <a:t> </a:t>
            </a:r>
            <a:r>
              <a:rPr lang="lt-LT" dirty="0">
                <a:hlinkClick r:id="rId2"/>
              </a:rPr>
              <a:t>EBRD</a:t>
            </a:r>
            <a:r>
              <a:rPr lang="lt-LT" dirty="0">
                <a:hlinkClick r:id="rId3"/>
              </a:rPr>
              <a:t>EBRD</a:t>
            </a:r>
            <a:r>
              <a:rPr lang="lt-LT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t-LT" dirty="0" err="1"/>
              <a:t>Includes</a:t>
            </a:r>
            <a:r>
              <a:rPr lang="lt-LT" dirty="0"/>
              <a:t> </a:t>
            </a:r>
            <a:r>
              <a:rPr lang="lt-LT" dirty="0" err="1"/>
              <a:t>leasing</a:t>
            </a:r>
            <a:r>
              <a:rPr lang="lt-LT" dirty="0"/>
              <a:t> </a:t>
            </a:r>
            <a:r>
              <a:rPr lang="lt-LT" dirty="0" err="1"/>
              <a:t>companies</a:t>
            </a:r>
            <a:r>
              <a:rPr lang="lt-LT" dirty="0"/>
              <a:t> </a:t>
            </a:r>
            <a:r>
              <a:rPr lang="lt-LT" dirty="0" err="1"/>
              <a:t>like</a:t>
            </a:r>
            <a:r>
              <a:rPr lang="lt-LT" dirty="0"/>
              <a:t> </a:t>
            </a:r>
            <a:r>
              <a:rPr lang="lt-LT" dirty="0" err="1"/>
              <a:t>AkLease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Is</a:t>
            </a:r>
            <a:r>
              <a:rPr lang="lt-LT" dirty="0"/>
              <a:t> </a:t>
            </a:r>
            <a:r>
              <a:rPr lang="lt-LT" dirty="0" err="1"/>
              <a:t>Leasing</a:t>
            </a:r>
            <a:r>
              <a:rPr lang="lt-LT" dirty="0"/>
              <a:t> </a:t>
            </a:r>
            <a:r>
              <a:rPr lang="lt-LT" dirty="0" err="1"/>
              <a:t>that</a:t>
            </a:r>
            <a:r>
              <a:rPr lang="lt-LT" dirty="0"/>
              <a:t> </a:t>
            </a:r>
            <a:r>
              <a:rPr lang="lt-LT" dirty="0" err="1"/>
              <a:t>provide</a:t>
            </a:r>
            <a:r>
              <a:rPr lang="lt-LT" dirty="0"/>
              <a:t> </a:t>
            </a:r>
            <a:r>
              <a:rPr lang="lt-LT" b="1" dirty="0" err="1"/>
              <a:t>on-lending</a:t>
            </a:r>
            <a:r>
              <a:rPr lang="lt-LT" dirty="0"/>
              <a:t> </a:t>
            </a:r>
            <a:r>
              <a:rPr lang="lt-LT" dirty="0" err="1"/>
              <a:t>for</a:t>
            </a:r>
            <a:r>
              <a:rPr lang="lt-LT" dirty="0"/>
              <a:t> </a:t>
            </a:r>
            <a:r>
              <a:rPr lang="lt-LT" dirty="0" err="1"/>
              <a:t>small-scale</a:t>
            </a:r>
            <a:r>
              <a:rPr lang="lt-LT" dirty="0"/>
              <a:t> </a:t>
            </a:r>
            <a:r>
              <a:rPr lang="lt-LT" dirty="0" err="1"/>
              <a:t>renewables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energy-efficiency</a:t>
            </a:r>
            <a:r>
              <a:rPr lang="lt-LT" dirty="0"/>
              <a:t> </a:t>
            </a:r>
            <a:r>
              <a:rPr lang="lt-LT" dirty="0" err="1"/>
              <a:t>investments</a:t>
            </a:r>
            <a:r>
              <a:rPr lang="lt-LT" dirty="0"/>
              <a:t> </a:t>
            </a:r>
            <a:r>
              <a:rPr lang="lt-LT" dirty="0">
                <a:hlinkClick r:id="rId4"/>
              </a:rPr>
              <a:t>EBRD</a:t>
            </a:r>
            <a:r>
              <a:rPr lang="lt-LT" dirty="0">
                <a:hlinkClick r:id="rId5"/>
              </a:rPr>
              <a:t>EBRD</a:t>
            </a:r>
            <a:r>
              <a:rPr lang="lt-LT" dirty="0">
                <a:hlinkClick r:id="rId3"/>
              </a:rPr>
              <a:t>EBRD</a:t>
            </a:r>
            <a:r>
              <a:rPr lang="lt-LT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 err="1"/>
              <a:t>Green</a:t>
            </a:r>
            <a:r>
              <a:rPr lang="lt-LT" b="1" dirty="0"/>
              <a:t> </a:t>
            </a:r>
            <a:r>
              <a:rPr lang="lt-LT" b="1" dirty="0" err="1"/>
              <a:t>Economy</a:t>
            </a:r>
            <a:r>
              <a:rPr lang="lt-LT" b="1" dirty="0"/>
              <a:t> </a:t>
            </a:r>
            <a:r>
              <a:rPr lang="lt-LT" b="1" dirty="0" err="1"/>
              <a:t>Financing</a:t>
            </a:r>
            <a:r>
              <a:rPr lang="lt-LT" b="1" dirty="0"/>
              <a:t> </a:t>
            </a:r>
            <a:r>
              <a:rPr lang="lt-LT" b="1" dirty="0" err="1"/>
              <a:t>Facility</a:t>
            </a:r>
            <a:r>
              <a:rPr lang="lt-LT" b="1" dirty="0"/>
              <a:t> (GEFF </a:t>
            </a:r>
            <a:r>
              <a:rPr lang="lt-LT" b="1" dirty="0" err="1"/>
              <a:t>Türkiye</a:t>
            </a:r>
            <a:r>
              <a:rPr lang="lt-LT" b="1" dirty="0"/>
              <a:t>):</a:t>
            </a:r>
            <a:endParaRPr lang="lt-L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t-LT" dirty="0"/>
              <a:t>€500 </a:t>
            </a:r>
            <a:r>
              <a:rPr lang="lt-LT" dirty="0" err="1"/>
              <a:t>million</a:t>
            </a:r>
            <a:r>
              <a:rPr lang="lt-LT" dirty="0"/>
              <a:t> </a:t>
            </a:r>
            <a:r>
              <a:rPr lang="lt-LT" dirty="0" err="1"/>
              <a:t>framework</a:t>
            </a:r>
            <a:r>
              <a:rPr lang="lt-LT" dirty="0"/>
              <a:t> </a:t>
            </a:r>
            <a:r>
              <a:rPr lang="lt-LT" dirty="0" err="1"/>
              <a:t>plus</a:t>
            </a:r>
            <a:r>
              <a:rPr lang="lt-LT" dirty="0"/>
              <a:t> ~€20 </a:t>
            </a:r>
            <a:r>
              <a:rPr lang="lt-LT" dirty="0" err="1"/>
              <a:t>million</a:t>
            </a:r>
            <a:r>
              <a:rPr lang="lt-LT" dirty="0"/>
              <a:t> </a:t>
            </a:r>
            <a:r>
              <a:rPr lang="lt-LT" dirty="0" err="1"/>
              <a:t>concessional</a:t>
            </a:r>
            <a:r>
              <a:rPr lang="lt-LT" dirty="0"/>
              <a:t> </a:t>
            </a:r>
            <a:r>
              <a:rPr lang="lt-LT" dirty="0" err="1"/>
              <a:t>financing</a:t>
            </a:r>
            <a:r>
              <a:rPr lang="lt-LT" dirty="0"/>
              <a:t> </a:t>
            </a:r>
            <a:r>
              <a:rPr lang="lt-LT" dirty="0" err="1"/>
              <a:t>from</a:t>
            </a:r>
            <a:r>
              <a:rPr lang="lt-LT" dirty="0"/>
              <a:t> </a:t>
            </a:r>
            <a:r>
              <a:rPr lang="lt-LT" dirty="0" err="1"/>
              <a:t>the</a:t>
            </a:r>
            <a:r>
              <a:rPr lang="lt-LT" dirty="0"/>
              <a:t> </a:t>
            </a:r>
            <a:r>
              <a:rPr lang="lt-LT" dirty="0" err="1"/>
              <a:t>Clean</a:t>
            </a:r>
            <a:r>
              <a:rPr lang="lt-LT" dirty="0"/>
              <a:t> </a:t>
            </a:r>
            <a:r>
              <a:rPr lang="lt-LT" dirty="0" err="1"/>
              <a:t>Technology</a:t>
            </a:r>
            <a:r>
              <a:rPr lang="lt-LT" dirty="0"/>
              <a:t> </a:t>
            </a:r>
            <a:r>
              <a:rPr lang="lt-LT" dirty="0" err="1"/>
              <a:t>Fund</a:t>
            </a:r>
            <a:r>
              <a:rPr lang="lt-LT" dirty="0"/>
              <a:t> (CTF), </a:t>
            </a:r>
            <a:r>
              <a:rPr lang="lt-LT" dirty="0" err="1"/>
              <a:t>implemented</a:t>
            </a:r>
            <a:r>
              <a:rPr lang="lt-LT" dirty="0"/>
              <a:t> via </a:t>
            </a:r>
            <a:r>
              <a:rPr lang="lt-LT" dirty="0" err="1"/>
              <a:t>partner</a:t>
            </a:r>
            <a:r>
              <a:rPr lang="lt-LT" dirty="0"/>
              <a:t> </a:t>
            </a:r>
            <a:r>
              <a:rPr lang="lt-LT" dirty="0" err="1"/>
              <a:t>financial</a:t>
            </a:r>
            <a:r>
              <a:rPr lang="lt-LT" dirty="0"/>
              <a:t> </a:t>
            </a:r>
            <a:r>
              <a:rPr lang="lt-LT" dirty="0" err="1"/>
              <a:t>institutions</a:t>
            </a:r>
            <a:r>
              <a:rPr lang="lt-LT" dirty="0"/>
              <a:t> </a:t>
            </a:r>
            <a:r>
              <a:rPr lang="lt-LT" dirty="0" err="1"/>
              <a:t>like</a:t>
            </a:r>
            <a:r>
              <a:rPr lang="lt-LT" dirty="0"/>
              <a:t> TSKB </a:t>
            </a:r>
            <a:r>
              <a:rPr lang="lt-LT" dirty="0">
                <a:hlinkClick r:id="rId6"/>
              </a:rPr>
              <a:t>EBRD</a:t>
            </a:r>
            <a:r>
              <a:rPr lang="lt-LT" dirty="0">
                <a:hlinkClick r:id="rId7"/>
              </a:rPr>
              <a:t>EBRD</a:t>
            </a:r>
            <a:r>
              <a:rPr lang="lt-LT" dirty="0">
                <a:hlinkClick r:id="rId8"/>
              </a:rPr>
              <a:t>GEFF</a:t>
            </a:r>
            <a:r>
              <a:rPr lang="lt-LT" dirty="0"/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36019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AFA81-9969-E846-73A2-00E062256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EBRD </a:t>
            </a:r>
            <a:r>
              <a:rPr lang="lt-LT" b="1" dirty="0" err="1"/>
              <a:t>Opportunities</a:t>
            </a:r>
            <a:br>
              <a:rPr lang="lt-LT" b="1" dirty="0"/>
            </a:b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933DF-F7D2-483A-3C5C-DFAEED690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2994"/>
            <a:ext cx="8596668" cy="487679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lt-LT" b="1" dirty="0"/>
              <a:t>• </a:t>
            </a:r>
            <a:r>
              <a:rPr lang="lt-LT" b="1" dirty="0" err="1"/>
              <a:t>MidSEFF</a:t>
            </a:r>
            <a:r>
              <a:rPr lang="lt-LT" b="1" dirty="0"/>
              <a:t> &amp; </a:t>
            </a:r>
            <a:r>
              <a:rPr lang="lt-LT" b="1" dirty="0" err="1"/>
              <a:t>TuREEFF</a:t>
            </a:r>
            <a:endParaRPr lang="lt-LT" b="1" dirty="0"/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 err="1"/>
              <a:t>MidSEFF</a:t>
            </a:r>
            <a:r>
              <a:rPr lang="lt-LT" b="1" dirty="0"/>
              <a:t>:</a:t>
            </a:r>
            <a:r>
              <a:rPr lang="lt-LT" dirty="0"/>
              <a:t> </a:t>
            </a:r>
            <a:r>
              <a:rPr lang="lt-LT" dirty="0" err="1"/>
              <a:t>Middle-size</a:t>
            </a:r>
            <a:r>
              <a:rPr lang="lt-LT" dirty="0"/>
              <a:t> </a:t>
            </a:r>
            <a:r>
              <a:rPr lang="lt-LT" dirty="0" err="1"/>
              <a:t>projects</a:t>
            </a:r>
            <a:r>
              <a:rPr lang="lt-LT" dirty="0"/>
              <a:t> </a:t>
            </a:r>
            <a:r>
              <a:rPr lang="lt-LT" dirty="0" err="1"/>
              <a:t>up</a:t>
            </a:r>
            <a:r>
              <a:rPr lang="lt-LT" dirty="0"/>
              <a:t> to €50 </a:t>
            </a:r>
            <a:r>
              <a:rPr lang="lt-LT" dirty="0" err="1"/>
              <a:t>million</a:t>
            </a:r>
            <a:r>
              <a:rPr lang="lt-LT" dirty="0"/>
              <a:t>, </a:t>
            </a:r>
            <a:r>
              <a:rPr lang="lt-LT" dirty="0" err="1"/>
              <a:t>lending</a:t>
            </a:r>
            <a:r>
              <a:rPr lang="lt-LT" dirty="0"/>
              <a:t> </a:t>
            </a:r>
            <a:r>
              <a:rPr lang="lt-LT" dirty="0" err="1"/>
              <a:t>for</a:t>
            </a:r>
            <a:r>
              <a:rPr lang="lt-LT" dirty="0"/>
              <a:t> </a:t>
            </a:r>
            <a:r>
              <a:rPr lang="lt-LT" dirty="0" err="1"/>
              <a:t>mid-scale</a:t>
            </a:r>
            <a:r>
              <a:rPr lang="lt-LT" dirty="0"/>
              <a:t> </a:t>
            </a:r>
            <a:r>
              <a:rPr lang="lt-LT" dirty="0" err="1"/>
              <a:t>efficiency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renewable</a:t>
            </a:r>
            <a:r>
              <a:rPr lang="lt-LT" dirty="0"/>
              <a:t> </a:t>
            </a:r>
            <a:r>
              <a:rPr lang="lt-LT" dirty="0" err="1"/>
              <a:t>energy</a:t>
            </a:r>
            <a:r>
              <a:rPr lang="lt-LT" dirty="0"/>
              <a:t> </a:t>
            </a:r>
            <a:r>
              <a:rPr lang="lt-LT" dirty="0" err="1"/>
              <a:t>investments</a:t>
            </a:r>
            <a:r>
              <a:rPr lang="lt-LT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 err="1"/>
              <a:t>TuREEFF</a:t>
            </a:r>
            <a:r>
              <a:rPr lang="lt-LT" b="1" dirty="0"/>
              <a:t> (</a:t>
            </a:r>
            <a:r>
              <a:rPr lang="lt-LT" b="1" dirty="0" err="1"/>
              <a:t>Residential</a:t>
            </a:r>
            <a:r>
              <a:rPr lang="lt-LT" b="1" dirty="0"/>
              <a:t> </a:t>
            </a:r>
            <a:r>
              <a:rPr lang="lt-LT" b="1" dirty="0" err="1"/>
              <a:t>Energy</a:t>
            </a:r>
            <a:r>
              <a:rPr lang="lt-LT" b="1" dirty="0"/>
              <a:t> </a:t>
            </a:r>
            <a:r>
              <a:rPr lang="lt-LT" b="1" dirty="0" err="1"/>
              <a:t>Efficiency</a:t>
            </a:r>
            <a:r>
              <a:rPr lang="lt-LT" b="1" dirty="0"/>
              <a:t>):</a:t>
            </a:r>
            <a:r>
              <a:rPr lang="lt-LT" dirty="0"/>
              <a:t> Up to </a:t>
            </a:r>
            <a:r>
              <a:rPr lang="lt-LT" b="1" dirty="0"/>
              <a:t>$350 </a:t>
            </a:r>
            <a:r>
              <a:rPr lang="lt-LT" b="1" dirty="0" err="1"/>
              <a:t>million</a:t>
            </a:r>
            <a:r>
              <a:rPr lang="lt-LT" dirty="0"/>
              <a:t> </a:t>
            </a:r>
            <a:r>
              <a:rPr lang="lt-LT" dirty="0" err="1"/>
              <a:t>facility</a:t>
            </a:r>
            <a:r>
              <a:rPr lang="lt-LT" dirty="0"/>
              <a:t> </a:t>
            </a:r>
            <a:r>
              <a:rPr lang="lt-LT" dirty="0" err="1"/>
              <a:t>for</a:t>
            </a:r>
            <a:r>
              <a:rPr lang="lt-LT" dirty="0"/>
              <a:t> </a:t>
            </a:r>
            <a:r>
              <a:rPr lang="lt-LT" dirty="0" err="1"/>
              <a:t>household-level</a:t>
            </a:r>
            <a:r>
              <a:rPr lang="lt-LT" dirty="0"/>
              <a:t> </a:t>
            </a:r>
            <a:r>
              <a:rPr lang="lt-LT" dirty="0" err="1"/>
              <a:t>upgrades</a:t>
            </a:r>
            <a:r>
              <a:rPr lang="lt-LT" dirty="0"/>
              <a:t>—</a:t>
            </a:r>
            <a:r>
              <a:rPr lang="lt-LT" dirty="0" err="1"/>
              <a:t>insulation</a:t>
            </a:r>
            <a:r>
              <a:rPr lang="lt-LT" dirty="0"/>
              <a:t>, </a:t>
            </a:r>
            <a:r>
              <a:rPr lang="lt-LT" dirty="0" err="1"/>
              <a:t>heating</a:t>
            </a:r>
            <a:r>
              <a:rPr lang="lt-LT" dirty="0"/>
              <a:t>, </a:t>
            </a:r>
            <a:r>
              <a:rPr lang="lt-LT" dirty="0" err="1"/>
              <a:t>cooling</a:t>
            </a:r>
            <a:r>
              <a:rPr lang="lt-LT" dirty="0"/>
              <a:t>—via </a:t>
            </a:r>
            <a:r>
              <a:rPr lang="lt-LT" dirty="0" err="1"/>
              <a:t>local</a:t>
            </a:r>
            <a:r>
              <a:rPr lang="lt-LT" dirty="0"/>
              <a:t> </a:t>
            </a:r>
            <a:r>
              <a:rPr lang="lt-LT" dirty="0" err="1"/>
              <a:t>partner</a:t>
            </a:r>
            <a:r>
              <a:rPr lang="lt-LT" dirty="0"/>
              <a:t> </a:t>
            </a:r>
            <a:r>
              <a:rPr lang="lt-LT" dirty="0" err="1"/>
              <a:t>banks</a:t>
            </a:r>
            <a:r>
              <a:rPr lang="lt-LT" dirty="0"/>
              <a:t> </a:t>
            </a:r>
          </a:p>
          <a:p>
            <a:pPr>
              <a:buNone/>
            </a:pPr>
            <a:r>
              <a:rPr lang="lt-LT" b="1" dirty="0"/>
              <a:t>• </a:t>
            </a:r>
            <a:r>
              <a:rPr lang="lt-LT" b="1" dirty="0" err="1"/>
              <a:t>Municipal-Focused</a:t>
            </a:r>
            <a:r>
              <a:rPr lang="lt-LT" b="1" dirty="0"/>
              <a:t> </a:t>
            </a:r>
            <a:r>
              <a:rPr lang="lt-LT" b="1" dirty="0" err="1"/>
              <a:t>Green</a:t>
            </a:r>
            <a:r>
              <a:rPr lang="lt-LT" b="1" dirty="0"/>
              <a:t> </a:t>
            </a:r>
            <a:r>
              <a:rPr lang="lt-LT" b="1" dirty="0" err="1"/>
              <a:t>Lending</a:t>
            </a:r>
            <a:r>
              <a:rPr lang="lt-LT" b="1" dirty="0"/>
              <a:t> </a:t>
            </a:r>
            <a:r>
              <a:rPr lang="lt-LT" b="1" dirty="0" err="1"/>
              <a:t>Activities</a:t>
            </a:r>
            <a:endParaRPr lang="lt-LT" b="1" dirty="0"/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 err="1"/>
              <a:t>Integrating</a:t>
            </a:r>
            <a:r>
              <a:rPr lang="lt-LT" b="1" dirty="0"/>
              <a:t> </a:t>
            </a:r>
            <a:r>
              <a:rPr lang="lt-LT" b="1" dirty="0" err="1"/>
              <a:t>municipal</a:t>
            </a:r>
            <a:r>
              <a:rPr lang="lt-LT" b="1" dirty="0"/>
              <a:t> </a:t>
            </a:r>
            <a:r>
              <a:rPr lang="lt-LT" b="1" dirty="0" err="1"/>
              <a:t>projects</a:t>
            </a:r>
            <a:r>
              <a:rPr lang="lt-LT" b="1" dirty="0"/>
              <a:t>:</a:t>
            </a:r>
            <a:r>
              <a:rPr lang="lt-LT" dirty="0"/>
              <a:t> </a:t>
            </a:r>
            <a:r>
              <a:rPr lang="lt-LT" dirty="0" err="1"/>
              <a:t>TurSEFF</a:t>
            </a:r>
            <a:r>
              <a:rPr lang="lt-LT" dirty="0"/>
              <a:t> III </a:t>
            </a:r>
            <a:r>
              <a:rPr lang="lt-LT" dirty="0" err="1"/>
              <a:t>phase</a:t>
            </a:r>
            <a:r>
              <a:rPr lang="lt-LT" dirty="0"/>
              <a:t> </a:t>
            </a:r>
            <a:r>
              <a:rPr lang="lt-LT" dirty="0" err="1"/>
              <a:t>now</a:t>
            </a:r>
            <a:r>
              <a:rPr lang="lt-LT" dirty="0"/>
              <a:t> </a:t>
            </a:r>
            <a:r>
              <a:rPr lang="lt-LT" dirty="0" err="1"/>
              <a:t>explicitly</a:t>
            </a:r>
            <a:r>
              <a:rPr lang="lt-LT" dirty="0"/>
              <a:t> </a:t>
            </a:r>
            <a:r>
              <a:rPr lang="lt-LT" dirty="0" err="1"/>
              <a:t>includes</a:t>
            </a:r>
            <a:r>
              <a:rPr lang="lt-LT" dirty="0"/>
              <a:t> </a:t>
            </a:r>
            <a:r>
              <a:rPr lang="lt-LT" b="1" dirty="0" err="1"/>
              <a:t>public</a:t>
            </a:r>
            <a:r>
              <a:rPr lang="lt-LT" b="1" dirty="0"/>
              <a:t> </a:t>
            </a:r>
            <a:r>
              <a:rPr lang="lt-LT" b="1" dirty="0" err="1"/>
              <a:t>sector</a:t>
            </a:r>
            <a:r>
              <a:rPr lang="lt-LT" b="1" dirty="0"/>
              <a:t> (</a:t>
            </a:r>
            <a:r>
              <a:rPr lang="lt-LT" b="1" dirty="0" err="1"/>
              <a:t>municipality</a:t>
            </a:r>
            <a:r>
              <a:rPr lang="lt-LT" b="1" dirty="0"/>
              <a:t>) </a:t>
            </a:r>
            <a:r>
              <a:rPr lang="lt-LT" b="1" dirty="0" err="1"/>
              <a:t>investments</a:t>
            </a:r>
            <a:r>
              <a:rPr lang="lt-LT" dirty="0"/>
              <a:t> </a:t>
            </a:r>
            <a:r>
              <a:rPr lang="lt-LT" dirty="0" err="1"/>
              <a:t>beyond</a:t>
            </a:r>
            <a:r>
              <a:rPr lang="lt-LT" dirty="0"/>
              <a:t> just </a:t>
            </a:r>
            <a:r>
              <a:rPr lang="lt-LT" dirty="0" err="1"/>
              <a:t>SMEs</a:t>
            </a:r>
            <a:r>
              <a:rPr lang="lt-LT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 err="1"/>
              <a:t>Municipal</a:t>
            </a:r>
            <a:r>
              <a:rPr lang="lt-LT" b="1" dirty="0"/>
              <a:t> </a:t>
            </a:r>
            <a:r>
              <a:rPr lang="lt-LT" b="1" dirty="0" err="1"/>
              <a:t>Sustainable</a:t>
            </a:r>
            <a:r>
              <a:rPr lang="lt-LT" b="1" dirty="0"/>
              <a:t> </a:t>
            </a:r>
            <a:r>
              <a:rPr lang="lt-LT" b="1" dirty="0" err="1"/>
              <a:t>Infrastructure</a:t>
            </a:r>
            <a:r>
              <a:rPr lang="lt-LT" b="1" dirty="0"/>
              <a:t> </a:t>
            </a:r>
            <a:r>
              <a:rPr lang="lt-LT" b="1" dirty="0" err="1"/>
              <a:t>Finance</a:t>
            </a:r>
            <a:r>
              <a:rPr lang="lt-LT" b="1" dirty="0"/>
              <a:t> </a:t>
            </a:r>
            <a:r>
              <a:rPr lang="lt-LT" b="1" dirty="0" err="1"/>
              <a:t>Facility</a:t>
            </a:r>
            <a:r>
              <a:rPr lang="lt-LT" b="1" dirty="0"/>
              <a:t> (</a:t>
            </a:r>
            <a:r>
              <a:rPr lang="lt-LT" b="1" dirty="0" err="1"/>
              <a:t>MunSIFF</a:t>
            </a:r>
            <a:r>
              <a:rPr lang="lt-LT" b="1" dirty="0"/>
              <a:t>):</a:t>
            </a:r>
            <a:r>
              <a:rPr lang="lt-LT" dirty="0"/>
              <a:t> </a:t>
            </a:r>
            <a:r>
              <a:rPr lang="lt-LT" dirty="0" err="1"/>
              <a:t>Hypothetical</a:t>
            </a:r>
            <a:r>
              <a:rPr lang="lt-LT" dirty="0"/>
              <a:t> </a:t>
            </a:r>
            <a:r>
              <a:rPr lang="lt-LT" dirty="0" err="1"/>
              <a:t>framework</a:t>
            </a:r>
            <a:r>
              <a:rPr lang="lt-LT" dirty="0"/>
              <a:t> (~€50 </a:t>
            </a:r>
            <a:r>
              <a:rPr lang="lt-LT" dirty="0" err="1"/>
              <a:t>million</a:t>
            </a:r>
            <a:r>
              <a:rPr lang="lt-LT" dirty="0"/>
              <a:t>) </a:t>
            </a:r>
            <a:r>
              <a:rPr lang="lt-LT" dirty="0" err="1"/>
              <a:t>envisioned</a:t>
            </a:r>
            <a:r>
              <a:rPr lang="lt-LT" dirty="0"/>
              <a:t> to </a:t>
            </a:r>
            <a:r>
              <a:rPr lang="lt-LT" dirty="0" err="1"/>
              <a:t>support</a:t>
            </a:r>
            <a:r>
              <a:rPr lang="lt-LT" dirty="0"/>
              <a:t> </a:t>
            </a:r>
            <a:r>
              <a:rPr lang="lt-LT" dirty="0" err="1"/>
              <a:t>municipal</a:t>
            </a:r>
            <a:r>
              <a:rPr lang="lt-LT" dirty="0"/>
              <a:t> ESCO, </a:t>
            </a:r>
            <a:r>
              <a:rPr lang="lt-LT" dirty="0" err="1"/>
              <a:t>building</a:t>
            </a:r>
            <a:r>
              <a:rPr lang="lt-LT" dirty="0"/>
              <a:t> </a:t>
            </a:r>
            <a:r>
              <a:rPr lang="lt-LT" dirty="0" err="1"/>
              <a:t>retrofits</a:t>
            </a:r>
            <a:r>
              <a:rPr lang="lt-LT" dirty="0"/>
              <a:t>, </a:t>
            </a:r>
            <a:r>
              <a:rPr lang="lt-LT" dirty="0" err="1"/>
              <a:t>district</a:t>
            </a:r>
            <a:r>
              <a:rPr lang="lt-LT" dirty="0"/>
              <a:t> </a:t>
            </a:r>
            <a:r>
              <a:rPr lang="lt-LT" dirty="0" err="1"/>
              <a:t>heating</a:t>
            </a:r>
            <a:r>
              <a:rPr lang="lt-LT" dirty="0"/>
              <a:t>, </a:t>
            </a:r>
            <a:r>
              <a:rPr lang="lt-LT" dirty="0" err="1"/>
              <a:t>street</a:t>
            </a:r>
            <a:r>
              <a:rPr lang="lt-LT" dirty="0"/>
              <a:t> </a:t>
            </a:r>
            <a:r>
              <a:rPr lang="lt-LT" dirty="0" err="1"/>
              <a:t>lighting</a:t>
            </a:r>
            <a:r>
              <a:rPr lang="lt-LT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lt-LT" dirty="0"/>
          </a:p>
          <a:p>
            <a:pPr>
              <a:buNone/>
            </a:pPr>
            <a:r>
              <a:rPr lang="lt-LT" b="1" dirty="0"/>
              <a:t>• </a:t>
            </a:r>
            <a:r>
              <a:rPr lang="lt-LT" b="1" dirty="0" err="1"/>
              <a:t>Tailored</a:t>
            </a:r>
            <a:r>
              <a:rPr lang="lt-LT" b="1" dirty="0"/>
              <a:t> </a:t>
            </a:r>
            <a:r>
              <a:rPr lang="lt-LT" b="1" dirty="0" err="1"/>
              <a:t>Technical</a:t>
            </a:r>
            <a:r>
              <a:rPr lang="lt-LT" b="1" dirty="0"/>
              <a:t> </a:t>
            </a:r>
            <a:r>
              <a:rPr lang="lt-LT" b="1" dirty="0" err="1"/>
              <a:t>Cooperation</a:t>
            </a:r>
            <a:r>
              <a:rPr lang="lt-LT" b="1" dirty="0"/>
              <a:t> (TC)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/>
              <a:t>TC </a:t>
            </a:r>
            <a:r>
              <a:rPr lang="lt-LT" dirty="0" err="1"/>
              <a:t>provided</a:t>
            </a:r>
            <a:r>
              <a:rPr lang="lt-LT" dirty="0"/>
              <a:t> </a:t>
            </a:r>
            <a:r>
              <a:rPr lang="lt-LT" dirty="0" err="1"/>
              <a:t>by</a:t>
            </a:r>
            <a:r>
              <a:rPr lang="lt-LT" dirty="0"/>
              <a:t> EBRD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partners</a:t>
            </a:r>
            <a:r>
              <a:rPr lang="lt-LT" dirty="0"/>
              <a:t> (</a:t>
            </a:r>
            <a:r>
              <a:rPr lang="lt-LT" dirty="0" err="1"/>
              <a:t>e.g</a:t>
            </a:r>
            <a:r>
              <a:rPr lang="lt-LT" dirty="0"/>
              <a:t>., </a:t>
            </a:r>
            <a:r>
              <a:rPr lang="lt-LT" dirty="0" err="1"/>
              <a:t>Stantec</a:t>
            </a:r>
            <a:r>
              <a:rPr lang="lt-LT" dirty="0"/>
              <a:t>) </a:t>
            </a:r>
            <a:r>
              <a:rPr lang="lt-LT" dirty="0" err="1"/>
              <a:t>for</a:t>
            </a:r>
            <a:r>
              <a:rPr lang="lt-LT" dirty="0"/>
              <a:t> </a:t>
            </a:r>
            <a:r>
              <a:rPr lang="lt-LT" dirty="0" err="1"/>
              <a:t>project</a:t>
            </a:r>
            <a:r>
              <a:rPr lang="lt-LT" dirty="0"/>
              <a:t> </a:t>
            </a:r>
            <a:r>
              <a:rPr lang="lt-LT" dirty="0" err="1"/>
              <a:t>identification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compliance</a:t>
            </a:r>
            <a:r>
              <a:rPr lang="lt-LT" dirty="0"/>
              <a:t> </a:t>
            </a:r>
            <a:r>
              <a:rPr lang="lt-LT" dirty="0" err="1"/>
              <a:t>with</a:t>
            </a:r>
            <a:r>
              <a:rPr lang="lt-LT" dirty="0"/>
              <a:t> </a:t>
            </a:r>
            <a:r>
              <a:rPr lang="lt-LT" dirty="0" err="1"/>
              <a:t>facility</a:t>
            </a:r>
            <a:r>
              <a:rPr lang="lt-LT" dirty="0"/>
              <a:t> </a:t>
            </a:r>
            <a:r>
              <a:rPr lang="lt-LT" dirty="0" err="1"/>
              <a:t>criteria</a:t>
            </a:r>
            <a:r>
              <a:rPr lang="lt-LT" dirty="0"/>
              <a:t>, </a:t>
            </a:r>
            <a:r>
              <a:rPr lang="lt-LT" dirty="0" err="1"/>
              <a:t>capacity-building</a:t>
            </a:r>
            <a:r>
              <a:rPr lang="lt-LT" dirty="0"/>
              <a:t>,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assistance</a:t>
            </a:r>
            <a:r>
              <a:rPr lang="lt-LT" dirty="0"/>
              <a:t> </a:t>
            </a:r>
            <a:r>
              <a:rPr lang="lt-LT" dirty="0" err="1"/>
              <a:t>in</a:t>
            </a:r>
            <a:r>
              <a:rPr lang="lt-LT" dirty="0"/>
              <a:t> </a:t>
            </a:r>
            <a:r>
              <a:rPr lang="lt-LT" dirty="0" err="1"/>
              <a:t>project</a:t>
            </a:r>
            <a:r>
              <a:rPr lang="lt-LT" dirty="0"/>
              <a:t> </a:t>
            </a:r>
            <a:r>
              <a:rPr lang="lt-LT" dirty="0" err="1"/>
              <a:t>development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financing</a:t>
            </a:r>
            <a:r>
              <a:rPr lang="lt-LT" dirty="0"/>
              <a:t> </a:t>
            </a:r>
            <a:r>
              <a:rPr lang="lt-LT" dirty="0" err="1"/>
              <a:t>documentation</a:t>
            </a:r>
            <a:r>
              <a:rPr lang="lt-LT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lt-LT" dirty="0"/>
          </a:p>
          <a:p>
            <a:pPr>
              <a:buNone/>
            </a:pPr>
            <a:r>
              <a:rPr lang="lt-LT" b="1" dirty="0"/>
              <a:t>• </a:t>
            </a:r>
            <a:r>
              <a:rPr lang="lt-LT" b="1" dirty="0" err="1"/>
              <a:t>Large</a:t>
            </a:r>
            <a:r>
              <a:rPr lang="lt-LT" b="1" dirty="0"/>
              <a:t> Project </a:t>
            </a:r>
            <a:r>
              <a:rPr lang="lt-LT" b="1" dirty="0" err="1"/>
              <a:t>Support</a:t>
            </a:r>
            <a:r>
              <a:rPr lang="lt-LT" b="1" dirty="0"/>
              <a:t> &amp; Market </a:t>
            </a:r>
            <a:r>
              <a:rPr lang="lt-LT" b="1" dirty="0" err="1"/>
              <a:t>Signal</a:t>
            </a:r>
            <a:endParaRPr lang="lt-LT" b="1" dirty="0"/>
          </a:p>
          <a:p>
            <a:pPr>
              <a:buFont typeface="Arial" panose="020B0604020202020204" pitchFamily="34" charset="0"/>
              <a:buChar char="•"/>
            </a:pPr>
            <a:r>
              <a:rPr lang="lt-LT" dirty="0"/>
              <a:t>EBRD also </a:t>
            </a:r>
            <a:r>
              <a:rPr lang="lt-LT" dirty="0" err="1"/>
              <a:t>directly</a:t>
            </a:r>
            <a:r>
              <a:rPr lang="lt-LT" dirty="0"/>
              <a:t> </a:t>
            </a:r>
            <a:r>
              <a:rPr lang="lt-LT" dirty="0" err="1"/>
              <a:t>funds</a:t>
            </a:r>
            <a:r>
              <a:rPr lang="lt-LT" dirty="0"/>
              <a:t> </a:t>
            </a:r>
            <a:r>
              <a:rPr lang="lt-LT" dirty="0" err="1"/>
              <a:t>large</a:t>
            </a:r>
            <a:r>
              <a:rPr lang="lt-LT" dirty="0"/>
              <a:t> </a:t>
            </a:r>
            <a:r>
              <a:rPr lang="lt-LT" dirty="0" err="1"/>
              <a:t>private</a:t>
            </a:r>
            <a:r>
              <a:rPr lang="lt-LT" dirty="0"/>
              <a:t> </a:t>
            </a:r>
            <a:r>
              <a:rPr lang="lt-LT" dirty="0" err="1"/>
              <a:t>renewables</a:t>
            </a:r>
            <a:r>
              <a:rPr lang="lt-LT" dirty="0"/>
              <a:t> </a:t>
            </a:r>
            <a:r>
              <a:rPr lang="lt-LT" dirty="0" err="1"/>
              <a:t>projects</a:t>
            </a:r>
            <a:r>
              <a:rPr lang="lt-LT" dirty="0"/>
              <a:t>—</a:t>
            </a:r>
            <a:r>
              <a:rPr lang="lt-LT" dirty="0" err="1"/>
              <a:t>for</a:t>
            </a:r>
            <a:r>
              <a:rPr lang="lt-LT" dirty="0"/>
              <a:t> </a:t>
            </a:r>
            <a:r>
              <a:rPr lang="lt-LT" dirty="0" err="1"/>
              <a:t>example</a:t>
            </a:r>
            <a:r>
              <a:rPr lang="lt-LT" dirty="0"/>
              <a:t>, </a:t>
            </a:r>
            <a:r>
              <a:rPr lang="lt-LT" b="1" dirty="0"/>
              <a:t>US$65 </a:t>
            </a:r>
            <a:r>
              <a:rPr lang="lt-LT" b="1" dirty="0" err="1"/>
              <a:t>million</a:t>
            </a:r>
            <a:r>
              <a:rPr lang="lt-LT" dirty="0"/>
              <a:t> </a:t>
            </a:r>
            <a:r>
              <a:rPr lang="lt-LT" dirty="0" err="1"/>
              <a:t>loan</a:t>
            </a:r>
            <a:r>
              <a:rPr lang="lt-LT" dirty="0"/>
              <a:t> </a:t>
            </a:r>
            <a:r>
              <a:rPr lang="lt-LT" dirty="0" err="1"/>
              <a:t>for</a:t>
            </a:r>
            <a:r>
              <a:rPr lang="lt-LT" dirty="0"/>
              <a:t> a </a:t>
            </a:r>
            <a:r>
              <a:rPr lang="lt-LT" dirty="0" err="1"/>
              <a:t>solar-wind-battery</a:t>
            </a:r>
            <a:r>
              <a:rPr lang="lt-LT" dirty="0"/>
              <a:t> </a:t>
            </a:r>
            <a:r>
              <a:rPr lang="lt-LT" dirty="0" err="1"/>
              <a:t>hybrid</a:t>
            </a:r>
            <a:r>
              <a:rPr lang="lt-LT" dirty="0"/>
              <a:t> </a:t>
            </a:r>
            <a:r>
              <a:rPr lang="lt-LT" dirty="0" err="1"/>
              <a:t>plant</a:t>
            </a:r>
            <a:r>
              <a:rPr lang="lt-LT" dirty="0"/>
              <a:t> </a:t>
            </a:r>
            <a:r>
              <a:rPr lang="lt-LT" dirty="0" err="1"/>
              <a:t>by</a:t>
            </a:r>
            <a:r>
              <a:rPr lang="lt-LT" dirty="0"/>
              <a:t> </a:t>
            </a:r>
            <a:r>
              <a:rPr lang="lt-LT" dirty="0" err="1"/>
              <a:t>Polat</a:t>
            </a:r>
            <a:r>
              <a:rPr lang="lt-LT" dirty="0"/>
              <a:t> </a:t>
            </a:r>
            <a:r>
              <a:rPr lang="lt-LT" dirty="0" err="1"/>
              <a:t>Enerji</a:t>
            </a:r>
            <a:r>
              <a:rPr lang="lt-LT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 err="1"/>
              <a:t>Ongoing</a:t>
            </a:r>
            <a:r>
              <a:rPr lang="lt-LT" dirty="0"/>
              <a:t> </a:t>
            </a:r>
            <a:r>
              <a:rPr lang="lt-LT" dirty="0" err="1"/>
              <a:t>loan</a:t>
            </a:r>
            <a:r>
              <a:rPr lang="lt-LT" dirty="0"/>
              <a:t> </a:t>
            </a:r>
            <a:r>
              <a:rPr lang="lt-LT" dirty="0" err="1"/>
              <a:t>pipelines</a:t>
            </a:r>
            <a:r>
              <a:rPr lang="lt-LT" dirty="0"/>
              <a:t> to </a:t>
            </a:r>
            <a:r>
              <a:rPr lang="lt-LT" dirty="0" err="1"/>
              <a:t>Borusan</a:t>
            </a:r>
            <a:r>
              <a:rPr lang="lt-LT" dirty="0"/>
              <a:t> </a:t>
            </a:r>
            <a:r>
              <a:rPr lang="lt-LT" dirty="0" err="1"/>
              <a:t>EnBW</a:t>
            </a:r>
            <a:r>
              <a:rPr lang="lt-LT" dirty="0"/>
              <a:t> (€55 </a:t>
            </a:r>
            <a:r>
              <a:rPr lang="lt-LT" dirty="0" err="1"/>
              <a:t>million</a:t>
            </a:r>
            <a:r>
              <a:rPr lang="lt-LT" dirty="0"/>
              <a:t> </a:t>
            </a:r>
            <a:r>
              <a:rPr lang="lt-LT" dirty="0" err="1"/>
              <a:t>for</a:t>
            </a:r>
            <a:r>
              <a:rPr lang="lt-LT" dirty="0"/>
              <a:t> 116 MW </a:t>
            </a:r>
            <a:r>
              <a:rPr lang="lt-LT" dirty="0" err="1"/>
              <a:t>wind</a:t>
            </a:r>
            <a:r>
              <a:rPr lang="lt-LT" dirty="0"/>
              <a:t> </a:t>
            </a:r>
            <a:r>
              <a:rPr lang="lt-LT" dirty="0" err="1"/>
              <a:t>expansion</a:t>
            </a:r>
            <a:r>
              <a:rPr lang="lt-LT" dirty="0"/>
              <a:t>) </a:t>
            </a:r>
            <a:r>
              <a:rPr lang="lt-LT" dirty="0" err="1"/>
              <a:t>signal</a:t>
            </a:r>
            <a:r>
              <a:rPr lang="lt-LT" dirty="0"/>
              <a:t> </a:t>
            </a:r>
            <a:r>
              <a:rPr lang="lt-LT" dirty="0" err="1"/>
              <a:t>readiness</a:t>
            </a:r>
            <a:r>
              <a:rPr lang="lt-LT" dirty="0"/>
              <a:t> </a:t>
            </a:r>
            <a:r>
              <a:rPr lang="lt-LT" dirty="0" err="1"/>
              <a:t>for</a:t>
            </a:r>
            <a:r>
              <a:rPr lang="lt-LT" dirty="0"/>
              <a:t> </a:t>
            </a:r>
            <a:r>
              <a:rPr lang="lt-LT" dirty="0" err="1"/>
              <a:t>scaling</a:t>
            </a:r>
            <a:r>
              <a:rPr lang="lt-LT" dirty="0"/>
              <a:t> </a:t>
            </a:r>
            <a:r>
              <a:rPr lang="lt-LT" dirty="0" err="1"/>
              <a:t>green</a:t>
            </a:r>
            <a:r>
              <a:rPr lang="lt-LT" dirty="0"/>
              <a:t> </a:t>
            </a:r>
            <a:r>
              <a:rPr lang="lt-LT" dirty="0" err="1"/>
              <a:t>energy</a:t>
            </a:r>
            <a:r>
              <a:rPr lang="lt-LT" dirty="0"/>
              <a:t> </a:t>
            </a:r>
            <a:r>
              <a:rPr lang="lt-LT" dirty="0" err="1"/>
              <a:t>through</a:t>
            </a:r>
            <a:r>
              <a:rPr lang="lt-LT" dirty="0"/>
              <a:t> </a:t>
            </a:r>
            <a:r>
              <a:rPr lang="lt-LT" dirty="0" err="1"/>
              <a:t>Turkey</a:t>
            </a:r>
            <a:r>
              <a:rPr lang="lt-LT" dirty="0"/>
              <a:t> </a:t>
            </a:r>
          </a:p>
          <a:p>
            <a:pPr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51451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295AA-D441-375E-21F8-07D5C320F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Other Funding Channels</a:t>
            </a:r>
            <a:br>
              <a:rPr lang="en-US" b="1" dirty="0"/>
            </a:b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20FE5-32EC-411A-1015-D5792A84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• </a:t>
            </a:r>
            <a:r>
              <a:rPr lang="en-US" b="1" dirty="0"/>
              <a:t>IFC &amp; MIGA</a:t>
            </a:r>
            <a:r>
              <a:rPr lang="en-US" dirty="0"/>
              <a:t>: Mobilize private capital—solar, geothermal, e-mobility pilots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National Banks (TKYB / TSKB)</a:t>
            </a:r>
            <a:r>
              <a:rPr lang="en-US" dirty="0"/>
              <a:t>: Key executors for ECARES and RE loans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Clean Technology Fund (CTF)</a:t>
            </a:r>
            <a:r>
              <a:rPr lang="en-US" dirty="0"/>
              <a:t>: Co-financing support for municipal-scale projects</a:t>
            </a:r>
          </a:p>
          <a:p>
            <a:r>
              <a:rPr lang="lt-LT" i="1" dirty="0"/>
              <a:t>N</a:t>
            </a:r>
            <a:r>
              <a:rPr lang="en-US" i="1" dirty="0" err="1"/>
              <a:t>otes</a:t>
            </a:r>
            <a:r>
              <a:rPr lang="en-US" i="1" dirty="0"/>
              <a:t>:</a:t>
            </a:r>
            <a:br>
              <a:rPr lang="en-US" dirty="0"/>
            </a:br>
            <a:r>
              <a:rPr lang="en-US" dirty="0"/>
              <a:t>These add private-sector leverage, domestic execution capacity, and complementary public funding to our financial ecosystem.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841272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Metadata/LabelInfo.xml><?xml version="1.0" encoding="utf-8"?>
<clbl:labelList xmlns:clbl="http://schemas.microsoft.com/office/2020/mipLabelMetadata">
  <clbl:label id="{9df55435-53b1-437a-8ee5-e6f247d37c36}" enabled="0" method="" siteId="{9df55435-53b1-437a-8ee5-e6f247d37c3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5884</TotalTime>
  <Words>737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Google Sans</vt:lpstr>
      <vt:lpstr>Trebuchet MS</vt:lpstr>
      <vt:lpstr>Wingdings 3</vt:lpstr>
      <vt:lpstr>Facet</vt:lpstr>
      <vt:lpstr>World Bank Opportunities </vt:lpstr>
      <vt:lpstr>ECARES (Europe &amp; Central Asia Renewable Energy Scale-up) </vt:lpstr>
      <vt:lpstr>EIB – ELENA Facility </vt:lpstr>
      <vt:lpstr>EBRD Opportunities</vt:lpstr>
      <vt:lpstr>EBRD Opportunities </vt:lpstr>
      <vt:lpstr>Other Funding Channels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Jūratė Lepardinienė</dc:creator>
  <cp:lastModifiedBy>Jūratė Lepardinienė</cp:lastModifiedBy>
  <cp:revision>1</cp:revision>
  <dcterms:created xsi:type="dcterms:W3CDTF">2025-05-21T06:19:50Z</dcterms:created>
  <dcterms:modified xsi:type="dcterms:W3CDTF">2025-05-27T06:52:28Z</dcterms:modified>
</cp:coreProperties>
</file>