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9" r:id="rId4"/>
    <p:sldId id="258" r:id="rId5"/>
    <p:sldId id="259" r:id="rId6"/>
    <p:sldId id="280" r:id="rId7"/>
    <p:sldId id="260" r:id="rId8"/>
    <p:sldId id="261" r:id="rId9"/>
    <p:sldId id="281" r:id="rId10"/>
    <p:sldId id="265" r:id="rId11"/>
    <p:sldId id="263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7" r:id="rId24"/>
    <p:sldId id="274" r:id="rId25"/>
    <p:sldId id="27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2025-10-28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2025-10-28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2025-10-28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>
            <a:extLst>
              <a:ext uri="{FF2B5EF4-FFF2-40B4-BE49-F238E27FC236}">
                <a16:creationId xmlns:a16="http://schemas.microsoft.com/office/drawing/2014/main" id="{1E68D823-324D-40A8-A5F3-B06D42EE3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86" y="597568"/>
            <a:ext cx="6932553" cy="2294022"/>
          </a:xfrm>
        </p:spPr>
        <p:txBody>
          <a:bodyPr>
            <a:normAutofit fontScale="90000"/>
          </a:bodyPr>
          <a:lstStyle/>
          <a:p>
            <a:pPr lvl="0" defTabSz="914400" eaLnBrk="0" fontAlgn="base" hangingPunct="0">
              <a:spcAft>
                <a:spcPct val="0"/>
              </a:spcAft>
            </a:pPr>
            <a:br>
              <a:rPr lang="tr-TR" altLang="tr-TR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tr-TR" altLang="tr-TR" sz="3100" b="1" dirty="0">
                <a:solidFill>
                  <a:srgbClr val="0070C0"/>
                </a:solidFill>
                <a:latin typeface="Arial Black" panose="020B0A04020102020204" pitchFamily="34" charset="0"/>
              </a:rPr>
              <a:t>İklim Değişikliğine Dirençli Şehirler İçin Uyum Stratejileri: Kapsamlı Bir Rehber</a:t>
            </a:r>
            <a:br>
              <a:rPr lang="tr-TR" altLang="tr-TR" sz="31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tr-TR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tr-TR" dirty="0">
                <a:solidFill>
                  <a:srgbClr val="0070C0"/>
                </a:solidFill>
                <a:latin typeface="Arial Black" panose="020B0A04020102020204" pitchFamily="34" charset="0"/>
              </a:rPr>
              <a:t>			</a:t>
            </a:r>
            <a:r>
              <a:rPr lang="tr-TR" sz="2000" dirty="0">
                <a:solidFill>
                  <a:srgbClr val="0070C0"/>
                </a:solidFill>
                <a:latin typeface="Arial Black" panose="020B0A04020102020204" pitchFamily="34" charset="0"/>
              </a:rPr>
              <a:t>Prof. Dr. Tuncer DEMİR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12EEF923-ED76-473D-9D51-161882E08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116" y="0"/>
            <a:ext cx="43401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E1ED27F-D8C1-42B7-87C1-A1F26920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0632"/>
            <a:ext cx="8596668" cy="593558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b="1" dirty="0">
                <a:solidFill>
                  <a:srgbClr val="0070C0"/>
                </a:solidFill>
              </a:rPr>
              <a:t>Önsöz</a:t>
            </a:r>
            <a:br>
              <a:rPr lang="tr-TR" sz="2800" b="1" dirty="0"/>
            </a:br>
            <a:endParaRPr lang="tr-TR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1A7EC4-E8BE-4A98-84B2-5F10AB1C8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21894"/>
            <a:ext cx="8596668" cy="613610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eser, küresel iklim değişikliğinin şehirler üzerindeki çok yönlü etkilerini kapsamlı biçimde ele alan, bilimsel temele dayalı bir rehberdir.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Kentlerin hem iklim krizinin en fazla etkilediği hem de çözümde en etkin rol oynayabileceği alanlar olduğu gerçeğinden hareketle, kitapta 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“iklim dirençli şehirler”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oluşturmanın yöntemleri sistematik bir biçimde açıklanmaktadır.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Kitapta: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Isı adası,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Sel, Kuraklık,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Kıyı Taşkınları,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Orman Yangınları,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Enerji,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Ulaşım,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Sağlık,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Turizm,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Biyoçeşitlilik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Eğitim ve Farkındalık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gibi birçok başlık altında 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uyum stratejileri, uygulama adımları ve iyi örnekler (</a:t>
            </a:r>
            <a:r>
              <a:rPr lang="tr-TR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sunulmuştur.</a:t>
            </a:r>
          </a:p>
          <a:p>
            <a:endParaRPr lang="tr-T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43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733770-5173-45CC-A8D5-861D641B6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 Rehber Kitap Neden Önemlidir?</a:t>
            </a:r>
            <a:br>
              <a:rPr lang="tr-T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9434CC2-16F6-4DFC-AF47-6B6D8E16F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542" y="1488613"/>
            <a:ext cx="10229206" cy="42760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Belediyelerin ve yerel otoritelerin iklim değişikliğinin artan etkilerine hazırlanmalarına yardımcı olur.</a:t>
            </a:r>
            <a:endParaRPr lang="tr-TR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Meteorolojik ve klimatolojik afetler için bilimsel temellere dayanan uyum ve </a:t>
            </a:r>
            <a:r>
              <a:rPr lang="tr-TR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azaltım</a:t>
            </a:r>
            <a:r>
              <a:rPr lang="tr-TR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eylemleri sunar.</a:t>
            </a:r>
            <a:endParaRPr lang="tr-TR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Yerel yönetimleri, şehir plancılarını ve genel halkı dirençli ve sürdürülebilir şehirler tasarlamaları konusunda güçlendirir.</a:t>
            </a:r>
            <a:endParaRPr lang="tr-TR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Bilim ile pratik kentsel yönetim arasındaki bilgi boşluğunu kapatır.</a:t>
            </a:r>
            <a:endParaRPr lang="tr-TR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178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7B7D63E-8654-42FE-A641-CD30B26E3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7726"/>
          </a:xfrm>
        </p:spPr>
        <p:txBody>
          <a:bodyPr/>
          <a:lstStyle/>
          <a:p>
            <a:pPr algn="ctr"/>
            <a:r>
              <a:rPr lang="tr-TR" sz="3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 Rehber Kitap Neden Önemlidir?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C70109-AC9E-4A09-9564-C3EE4109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46714"/>
            <a:ext cx="8596668" cy="4456780"/>
          </a:xfrm>
        </p:spPr>
        <p:txBody>
          <a:bodyPr/>
          <a:lstStyle/>
          <a:p>
            <a:r>
              <a:rPr lang="tr-TR" b="1" dirty="0" err="1">
                <a:solidFill>
                  <a:srgbClr val="0070C0"/>
                </a:solidFill>
              </a:rPr>
              <a:t>Disiplinlerarası</a:t>
            </a:r>
            <a:r>
              <a:rPr lang="tr-TR" b="1" dirty="0">
                <a:solidFill>
                  <a:srgbClr val="0070C0"/>
                </a:solidFill>
              </a:rPr>
              <a:t> Yaklaşım: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/>
              <a:t>Kitap, meteoroloji, mühendislik, şehir planlama, halk sağlığı, tarım, turizm, enerji ve eğitim alanlarını bir araya getiren kapsayıcı bir içeriğe sahiptir.</a:t>
            </a:r>
          </a:p>
          <a:p>
            <a:endParaRPr lang="tr-TR" dirty="0"/>
          </a:p>
          <a:p>
            <a:r>
              <a:rPr lang="tr-TR" b="1" dirty="0">
                <a:solidFill>
                  <a:srgbClr val="0070C0"/>
                </a:solidFill>
              </a:rPr>
              <a:t>Uygulanabilirlik: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/>
              <a:t>Her bölümde hem </a:t>
            </a:r>
            <a:r>
              <a:rPr lang="tr-TR" b="1" dirty="0"/>
              <a:t>bireyler</a:t>
            </a:r>
            <a:r>
              <a:rPr lang="tr-TR" dirty="0"/>
              <a:t> hem de </a:t>
            </a:r>
            <a:r>
              <a:rPr lang="tr-TR" b="1" dirty="0"/>
              <a:t>yerel yönetimler</a:t>
            </a:r>
            <a:r>
              <a:rPr lang="tr-TR" dirty="0"/>
              <a:t> için somut adaptasyon eylemleri, pratik ipuçları ve politika önerileri yer almaktadır.</a:t>
            </a:r>
          </a:p>
          <a:p>
            <a:endParaRPr lang="tr-TR" dirty="0"/>
          </a:p>
          <a:p>
            <a:r>
              <a:rPr lang="tr-TR" b="1" dirty="0">
                <a:solidFill>
                  <a:srgbClr val="0070C0"/>
                </a:solidFill>
              </a:rPr>
              <a:t>Küresel Perspektif: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/>
              <a:t>Kopenhag, Melbourne, Singapur gibi şehirlerden vaka çalışmalarıyla uluslararası düzeyde örnekler sunulmuştur.</a:t>
            </a:r>
          </a:p>
          <a:p>
            <a:endParaRPr lang="tr-TR" dirty="0"/>
          </a:p>
          <a:p>
            <a:r>
              <a:rPr lang="tr-TR" b="1" dirty="0">
                <a:solidFill>
                  <a:srgbClr val="0070C0"/>
                </a:solidFill>
              </a:rPr>
              <a:t>Kapsayıcılık: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/>
              <a:t>Tüm sektörleri ve toplumsal katmanları içeren, “kimseyi dışarıda bırakmayan” bir dayanıklılık vizyonu benimsenmiştir.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3219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212BCA2-607D-4E0C-B7E1-085E6558A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30968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Şehir Odaklı Uyumun Önemi</a:t>
            </a:r>
            <a:br>
              <a:rPr lang="tr-TR" b="1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66595F-31E2-4138-ABB7-7AAF557C4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25053"/>
            <a:ext cx="9060224" cy="4323347"/>
          </a:xfrm>
        </p:spPr>
        <p:txBody>
          <a:bodyPr/>
          <a:lstStyle/>
          <a:p>
            <a:r>
              <a:rPr lang="tr-TR" sz="2400" dirty="0"/>
              <a:t>Küresel ölçekte karbon salınımının ve iklim etkilerinin en yoğun hissedildiği alanlar şehirlerdir.</a:t>
            </a:r>
          </a:p>
          <a:p>
            <a:r>
              <a:rPr lang="tr-TR" sz="2400" dirty="0"/>
              <a:t>Kitap, kentlerin bu krizin hem </a:t>
            </a:r>
            <a:r>
              <a:rPr lang="tr-TR" sz="2400" b="1" dirty="0"/>
              <a:t>sebebi</a:t>
            </a:r>
            <a:r>
              <a:rPr lang="tr-TR" sz="2400" dirty="0"/>
              <a:t> hem de </a:t>
            </a:r>
            <a:r>
              <a:rPr lang="tr-TR" sz="2400" b="1" dirty="0"/>
              <a:t>çözümünün merkezi</a:t>
            </a:r>
            <a:r>
              <a:rPr lang="tr-TR" sz="2400" dirty="0"/>
              <a:t> olduğunu vurgular.</a:t>
            </a:r>
          </a:p>
          <a:p>
            <a:r>
              <a:rPr lang="tr-TR" sz="2400" dirty="0"/>
              <a:t>Bu bağlamda, </a:t>
            </a:r>
            <a:r>
              <a:rPr lang="tr-TR" sz="2400" b="1" dirty="0"/>
              <a:t>yerel yönetimlerin</a:t>
            </a:r>
            <a:r>
              <a:rPr lang="tr-TR" sz="2400" dirty="0"/>
              <a:t> karar alma süreçlerinde kullanabileceği </a:t>
            </a:r>
            <a:r>
              <a:rPr lang="tr-TR" sz="2400" b="1" dirty="0"/>
              <a:t>uyum politikaları, planlama adımları ve eylem rehberleri</a:t>
            </a:r>
            <a:r>
              <a:rPr lang="tr-TR" sz="2400" dirty="0"/>
              <a:t> sunar.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7362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CFAAD8-1AC9-456D-9E5A-4BD6BBF67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261796" cy="1320800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Doğal Afetlere Uyum ve </a:t>
            </a:r>
            <a:r>
              <a:rPr lang="tr-TR" sz="2800" b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Azaltım</a:t>
            </a:r>
            <a:r>
              <a:rPr lang="tr-TR" sz="2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(Adaptation &amp; </a:t>
            </a:r>
            <a:r>
              <a:rPr lang="tr-TR" sz="2800" b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Mitigation</a:t>
            </a:r>
            <a:r>
              <a:rPr lang="tr-TR" sz="2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tr-TR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F56BED-151E-4E04-B1E7-65A0D9A4D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116" y="1740404"/>
            <a:ext cx="8596668" cy="388077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Eser </a:t>
            </a:r>
            <a:r>
              <a:rPr lang="tr-T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Isı dalgaları, seller, kuraklıklar, orman yangınları ve kıyı erozyonu gibi </a:t>
            </a:r>
            <a:r>
              <a:rPr lang="tr-TR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meteorolijik</a:t>
            </a:r>
            <a:r>
              <a:rPr lang="tr-T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ve iklim kaynaklı tehlikeleri ele alır.</a:t>
            </a:r>
            <a:endParaRPr lang="tr-T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•Belediyeler ve bireyler için pratik öneriler sunar.</a:t>
            </a:r>
            <a:endParaRPr lang="tr-T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Doğa temelli çözümler, dayanıklı altyapılar ve erken uyarı sistemlerine odaklanır.</a:t>
            </a:r>
            <a:endParaRPr lang="tr-T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Enerji verimliliği ve sürdürülebilir planlama yoluyla uyumu, iklim değişikliğiyle mücadeleyle entegre eder.</a:t>
            </a:r>
            <a:endParaRPr lang="tr-T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513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93A1F6F-0E19-46E5-AE7F-0934C321B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956997" cy="79513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Uygulanabilir Adaptasyon Eylemleri ve Pratik Çözümler</a:t>
            </a:r>
            <a:br>
              <a:rPr lang="tr-TR" b="1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CBB008D-B645-42B3-8F64-369EC7B6F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76885"/>
            <a:ext cx="8596668" cy="4975706"/>
          </a:xfrm>
        </p:spPr>
        <p:txBody>
          <a:bodyPr>
            <a:normAutofit/>
          </a:bodyPr>
          <a:lstStyle/>
          <a:p>
            <a:r>
              <a:rPr lang="tr-TR" sz="2000" dirty="0"/>
              <a:t>Eser, soyut kavramlardan öteye geçerek:</a:t>
            </a:r>
          </a:p>
          <a:p>
            <a:r>
              <a:rPr lang="tr-TR" sz="2000" b="1" dirty="0"/>
              <a:t>Isı adası etkisi</a:t>
            </a:r>
            <a:r>
              <a:rPr lang="tr-TR" sz="2000" dirty="0"/>
              <a:t>,</a:t>
            </a:r>
          </a:p>
          <a:p>
            <a:r>
              <a:rPr lang="tr-TR" sz="2000" b="1" dirty="0"/>
              <a:t>Sel ve taşkın yönetimi</a:t>
            </a:r>
            <a:r>
              <a:rPr lang="tr-TR" sz="2000" dirty="0"/>
              <a:t>,</a:t>
            </a:r>
          </a:p>
          <a:p>
            <a:r>
              <a:rPr lang="tr-TR" sz="2000" b="1" dirty="0"/>
              <a:t>Kuraklık ve su kıtlığı</a:t>
            </a:r>
            <a:r>
              <a:rPr lang="tr-TR" sz="2000" dirty="0"/>
              <a:t>,</a:t>
            </a:r>
          </a:p>
          <a:p>
            <a:r>
              <a:rPr lang="tr-TR" sz="2000" b="1" dirty="0"/>
              <a:t>Orman yangınları</a:t>
            </a:r>
            <a:r>
              <a:rPr lang="tr-TR" sz="2000" dirty="0"/>
              <a:t>,</a:t>
            </a:r>
          </a:p>
          <a:p>
            <a:r>
              <a:rPr lang="tr-TR" sz="2000" b="1" dirty="0"/>
              <a:t>Kıyı erozyonu</a:t>
            </a:r>
            <a:r>
              <a:rPr lang="tr-TR" sz="2000" dirty="0"/>
              <a:t>,</a:t>
            </a:r>
          </a:p>
          <a:p>
            <a:r>
              <a:rPr lang="tr-TR" sz="2000" b="1" dirty="0"/>
              <a:t>Enerji verimliliği</a:t>
            </a:r>
            <a:r>
              <a:rPr lang="tr-TR" sz="2000" dirty="0"/>
              <a:t>,</a:t>
            </a:r>
          </a:p>
          <a:p>
            <a:r>
              <a:rPr lang="tr-TR" sz="2000" b="1" dirty="0"/>
              <a:t>Sürdürülebilir ulaşım ve turizm</a:t>
            </a:r>
            <a:br>
              <a:rPr lang="tr-TR" sz="2000" dirty="0"/>
            </a:br>
            <a:r>
              <a:rPr lang="tr-TR" sz="2000" dirty="0"/>
              <a:t>gibi alanlarda hem </a:t>
            </a:r>
            <a:r>
              <a:rPr lang="tr-TR" sz="2000" b="1" dirty="0"/>
              <a:t>bireyler hem de belediyeler</a:t>
            </a:r>
            <a:r>
              <a:rPr lang="tr-TR" sz="2000" dirty="0"/>
              <a:t> için </a:t>
            </a:r>
            <a:r>
              <a:rPr lang="tr-TR" sz="2000" b="1" dirty="0"/>
              <a:t>somut adımlar, uygulama örnekleri ve pratik ipuçları</a:t>
            </a:r>
            <a:r>
              <a:rPr lang="tr-TR" sz="2000" dirty="0"/>
              <a:t> sunar.</a:t>
            </a:r>
          </a:p>
          <a:p>
            <a:r>
              <a:rPr lang="tr-TR" sz="2000" dirty="0"/>
              <a:t>Bu sayede, teorik bilgiyle sahadaki uygulamayı buluşturur.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641995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E08616-1A0F-451E-B60C-92C3056C1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Bilimsel ve Görsel Destekli Rehber Niteliği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74AD1B-A4C6-4080-955F-1A985C784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360" y="2041319"/>
            <a:ext cx="8596668" cy="4412490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Kitapta grafikler, tablolar ve vaka incelemeleri (</a:t>
            </a:r>
            <a:r>
              <a:rPr lang="tr-T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aracılığıyla her sektördeki uyum eylemleri görselleştirilmiştir.</a:t>
            </a:r>
          </a:p>
          <a:p>
            <a:r>
              <a:rPr lang="tr-T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özellik, eserin sadece akademik değil, aynı zamanda uygulamaya dönük bir rehber olmasını sağlar.</a:t>
            </a:r>
          </a:p>
          <a:p>
            <a:r>
              <a:rPr lang="tr-TR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Gerçek yaşam örnekleri, kılavuzun uygulanmasını kolaylaştırır.</a:t>
            </a:r>
          </a:p>
          <a:p>
            <a:r>
              <a:rPr lang="tr-TR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Avrupa, Asya ve Afrika’dan vaka çalışmaları, başarılı uyum projelerini göstermektedir.</a:t>
            </a:r>
          </a:p>
          <a:p>
            <a:r>
              <a:rPr lang="tr-TR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Belediye düzeyindeki uygulamalar ve bireysel öneriler, kapsayıcı katılımı ortaya koyar.</a:t>
            </a:r>
          </a:p>
          <a:p>
            <a:r>
              <a:rPr lang="tr-TR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Yerel bağlamı, katılımcı yaklaşımları ve tekrar edilebilir modelleri vurgular.</a:t>
            </a:r>
          </a:p>
          <a:p>
            <a:endParaRPr lang="tr-T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6069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9DAC9F-0917-4CA6-9C45-13E971351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603" y="357809"/>
            <a:ext cx="8596668" cy="609600"/>
          </a:xfrm>
        </p:spPr>
        <p:txBody>
          <a:bodyPr>
            <a:normAutofit fontScale="90000"/>
          </a:bodyPr>
          <a:lstStyle/>
          <a:p>
            <a:r>
              <a:rPr lang="tr-TR" sz="3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Yerel Otoriteler İçin Temel Faydalar</a:t>
            </a:r>
            <a:br>
              <a:rPr lang="tr-TR" sz="3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BB3094-68C9-4A68-A643-8D7FC4A16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00" y="1219200"/>
            <a:ext cx="8808702" cy="5406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</a:t>
            </a: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Karmaşık iklim bilimini, uygulanabilir yerel stratejilere dönüştürür.</a:t>
            </a:r>
          </a:p>
          <a:p>
            <a:pPr marL="0" indent="0">
              <a:buNone/>
            </a:pP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Belediyelerin Yerel İklim Uyum Planları geliştirmelerine yardımcı olur.</a:t>
            </a:r>
          </a:p>
          <a:p>
            <a:pPr marL="0" indent="0">
              <a:buNone/>
            </a:pP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AB Enerji Dönüşümü ve Belediye Başkanları Sözleşmesi hedefleriyle uyumludur.</a:t>
            </a:r>
          </a:p>
          <a:p>
            <a:pPr marL="0" indent="0">
              <a:buNone/>
            </a:pP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Sektörler arası ve idari düzeyler arası iş birliğini güçlendirir.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tr-TR" sz="2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Halkın ve Toplumun Rolü</a:t>
            </a:r>
          </a:p>
          <a:p>
            <a:pPr marL="0" indent="0">
              <a:buNone/>
            </a:pP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Eğitim ve farkındalık yoluyla halkın iklim uyumuna katılımını teşvik eder.</a:t>
            </a:r>
          </a:p>
          <a:p>
            <a:pPr marL="0" indent="0">
              <a:buNone/>
            </a:pP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Enerji kullanımı, atık yönetimi ve su tasarrufunda sürdürülebilir alışkanlıkları destekler.</a:t>
            </a:r>
          </a:p>
          <a:p>
            <a:pPr marL="0" indent="0">
              <a:buNone/>
            </a:pP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Vatandaşları, toplumsal dayanıklılığa ve kentsel sürdürülebilirliğe katkıda bulunmaları için güçlendirir.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r-T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48763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AF65479-8123-4A61-BBB6-9952092FD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Eğitim, Farkındalık ve Politika Geliştirme İçin Kaynak Oluşturması</a:t>
            </a:r>
            <a:br>
              <a:rPr lang="tr-TR" b="1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60609D-7754-4E49-AF57-EF52D3808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Eserin son bölümlerinde yer alan </a:t>
            </a:r>
            <a:r>
              <a:rPr lang="tr-TR" sz="2000" b="1" dirty="0"/>
              <a:t>“</a:t>
            </a:r>
            <a:r>
              <a:rPr lang="tr-TR" sz="2000" b="1" dirty="0" err="1"/>
              <a:t>Education</a:t>
            </a:r>
            <a:r>
              <a:rPr lang="tr-TR" sz="2000" b="1" dirty="0"/>
              <a:t> </a:t>
            </a:r>
            <a:r>
              <a:rPr lang="tr-TR" sz="2000" b="1" dirty="0" err="1"/>
              <a:t>and</a:t>
            </a:r>
            <a:r>
              <a:rPr lang="tr-TR" sz="2000" b="1" dirty="0"/>
              <a:t> </a:t>
            </a:r>
            <a:r>
              <a:rPr lang="tr-TR" sz="2000" b="1" dirty="0" err="1"/>
              <a:t>Awareness</a:t>
            </a:r>
            <a:r>
              <a:rPr lang="tr-TR" sz="2000" b="1" dirty="0"/>
              <a:t>”</a:t>
            </a:r>
            <a:r>
              <a:rPr lang="tr-TR" sz="2000" dirty="0"/>
              <a:t> kısmı, iklim değişikliğiyle mücadelenin sadece teknik değil, aynı zamanda </a:t>
            </a:r>
            <a:r>
              <a:rPr lang="tr-TR" sz="2000" b="1" dirty="0"/>
              <a:t>kültürel bir dönüşüm</a:t>
            </a:r>
            <a:r>
              <a:rPr lang="tr-TR" sz="2000" dirty="0"/>
              <a:t> gerektirdiğini vurgular.</a:t>
            </a:r>
          </a:p>
          <a:p>
            <a:endParaRPr lang="tr-TR" sz="2000" dirty="0"/>
          </a:p>
          <a:p>
            <a:r>
              <a:rPr lang="tr-TR" sz="2000" dirty="0"/>
              <a:t>Bu yönüyle kitap, </a:t>
            </a:r>
            <a:r>
              <a:rPr lang="tr-TR" sz="2000" b="1" dirty="0"/>
              <a:t>akademik kurumlar, belediyeler ve sivil toplum kuruluşları</a:t>
            </a:r>
            <a:r>
              <a:rPr lang="tr-TR" sz="2000" dirty="0"/>
              <a:t> için eğitim ve farkındalık programları geliştirmede doğrudan referans alınabilecek bir eserdir.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8856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1E7D0CE-69D1-4DB7-8817-5495B23BF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Kapsayıcı, Sürdürülebilir ve Dirençli Şehirler Vizyonu</a:t>
            </a:r>
            <a:br>
              <a:rPr lang="tr-TR" b="1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D3C60E-FFBC-4FDD-A8E9-6E62FD77C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Eserin bütün bölümleri, nihai olarak şehirleri </a:t>
            </a:r>
            <a:r>
              <a:rPr lang="tr-TR" sz="2000" b="1" dirty="0"/>
              <a:t>“iklime dirençli” (</a:t>
            </a:r>
            <a:r>
              <a:rPr lang="tr-TR" sz="2000" b="1" dirty="0" err="1"/>
              <a:t>climate-resilient</a:t>
            </a:r>
            <a:r>
              <a:rPr lang="tr-TR" sz="2000" b="1" dirty="0"/>
              <a:t>)</a:t>
            </a:r>
            <a:r>
              <a:rPr lang="tr-TR" sz="2000" dirty="0"/>
              <a:t> hale getirme vizyonuna hizmet eder.</a:t>
            </a:r>
          </a:p>
          <a:p>
            <a:endParaRPr lang="tr-TR" sz="2000" dirty="0"/>
          </a:p>
          <a:p>
            <a:r>
              <a:rPr lang="tr-TR" sz="2000" dirty="0"/>
              <a:t>Bu vizyon, yalnızca çevresel değil, aynı zamanda </a:t>
            </a:r>
            <a:r>
              <a:rPr lang="tr-TR" sz="2000" b="1" dirty="0"/>
              <a:t>ekonomik, sosyal ve yönetsel sürdürülebilirlik</a:t>
            </a:r>
            <a:r>
              <a:rPr lang="tr-TR" sz="2000" dirty="0"/>
              <a:t> ilkelerini de içine alır.</a:t>
            </a:r>
          </a:p>
          <a:p>
            <a:endParaRPr lang="tr-TR" sz="2000" dirty="0"/>
          </a:p>
          <a:p>
            <a:r>
              <a:rPr lang="tr-TR" sz="2000" dirty="0"/>
              <a:t>Dolayısıyla kitap, geleceğin </a:t>
            </a:r>
            <a:r>
              <a:rPr lang="tr-TR" sz="2000" b="1" dirty="0"/>
              <a:t>yeşil, adil ve yaşanabilir kentleri</a:t>
            </a:r>
            <a:r>
              <a:rPr lang="tr-TR" sz="2000" dirty="0"/>
              <a:t> için yol gösterici bir stratejik dokümandır.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0994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FA1B81A-BB2B-416C-8EEA-DB2D1FE3B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45958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tr-TR" altLang="tr-TR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Bu Rehber Kitap;</a:t>
            </a:r>
            <a:endParaRPr lang="tr-TR" sz="24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6E420B-7719-41B2-A793-9A49FEFD8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49772"/>
            <a:ext cx="8596668" cy="3880773"/>
          </a:xfrm>
        </p:spPr>
        <p:txBody>
          <a:bodyPr/>
          <a:lstStyle/>
          <a:p>
            <a:r>
              <a:rPr lang="tr-TR" sz="2000" dirty="0"/>
              <a:t>Bilimsel temelli,</a:t>
            </a:r>
          </a:p>
          <a:p>
            <a:r>
              <a:rPr lang="tr-TR" sz="2000" dirty="0"/>
              <a:t>Görsel destekli,</a:t>
            </a:r>
          </a:p>
          <a:p>
            <a:r>
              <a:rPr lang="tr-TR" sz="2000" dirty="0"/>
              <a:t>Uygulanabilirliği yüksek,</a:t>
            </a:r>
          </a:p>
          <a:p>
            <a:r>
              <a:rPr lang="tr-TR" sz="2000" dirty="0"/>
              <a:t>Ve tüm sektörleri kapsayan </a:t>
            </a:r>
            <a:r>
              <a:rPr lang="tr-TR" sz="2000" b="1" dirty="0"/>
              <a:t>kapsayıcı bir rehber</a:t>
            </a:r>
            <a:r>
              <a:rPr lang="tr-TR" sz="2000" dirty="0"/>
              <a:t>dir.</a:t>
            </a:r>
          </a:p>
          <a:p>
            <a:r>
              <a:rPr lang="tr-TR" sz="2000" dirty="0"/>
              <a:t>Bu nedenle, </a:t>
            </a:r>
            <a:r>
              <a:rPr lang="tr-TR" sz="2000" b="1" dirty="0"/>
              <a:t>hem akademik çalışmalar hem de belediye düzeyindeki planlama süreçleri</a:t>
            </a:r>
            <a:r>
              <a:rPr lang="tr-TR" sz="2000" dirty="0"/>
              <a:t> için ulusal ve uluslararası ölçekte </a:t>
            </a:r>
            <a:r>
              <a:rPr lang="tr-TR" sz="2000" b="1" dirty="0"/>
              <a:t>referans bir kaynak</a:t>
            </a:r>
            <a:r>
              <a:rPr lang="tr-TR" sz="2000" dirty="0"/>
              <a:t> niteliğindedir.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8915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3CF3EB2-6F2F-410B-9124-1EF107B4C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60" y="457200"/>
            <a:ext cx="8596668" cy="818148"/>
          </a:xfrm>
        </p:spPr>
        <p:txBody>
          <a:bodyPr/>
          <a:lstStyle/>
          <a:p>
            <a:pPr algn="ctr"/>
            <a:r>
              <a:rPr lang="tr-TR" dirty="0">
                <a:solidFill>
                  <a:srgbClr val="0070C0"/>
                </a:solidFill>
              </a:rPr>
              <a:t>ESERİN AYRINTILI İÇERİĞİ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8B3FFE-C26B-4DD7-A0E7-07CCCABAF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113" y="1414629"/>
            <a:ext cx="8803550" cy="5211457"/>
          </a:xfrm>
        </p:spPr>
        <p:txBody>
          <a:bodyPr>
            <a:normAutofit lnSpcReduction="10000"/>
          </a:bodyPr>
          <a:lstStyle/>
          <a:p>
            <a:r>
              <a:rPr lang="tr-TR" sz="2200" b="1" i="1" dirty="0">
                <a:solidFill>
                  <a:srgbClr val="0070C0"/>
                </a:solidFill>
              </a:rPr>
              <a:t>Giriş ve Eserin Genel Tanıtımı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2200" dirty="0"/>
              <a:t>Kitap, şehirlerde iklim değişikliğine karşı adaptasyonun teorik ve pratik yönlerini birleştirir.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2200" dirty="0"/>
              <a:t>Hem meteorolojik hem klimatolojik afetleri kapsar.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2200" dirty="0"/>
              <a:t>Her bölümde bireyler ve belediyeler için eylem önerileri sunar.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2200" dirty="0"/>
              <a:t>12 ana bölüm, 200’den fazla eylem önerisi ve 40’tan fazla uluslararası vaka çalışması içerir.</a:t>
            </a:r>
          </a:p>
          <a:p>
            <a:r>
              <a:rPr lang="tr-TR" sz="2200" b="1" i="1" dirty="0">
                <a:solidFill>
                  <a:srgbClr val="0070C0"/>
                </a:solidFill>
              </a:rPr>
              <a:t>Adaptasyon ve </a:t>
            </a:r>
            <a:r>
              <a:rPr lang="tr-TR" sz="2200" b="1" i="1" dirty="0" err="1">
                <a:solidFill>
                  <a:srgbClr val="0070C0"/>
                </a:solidFill>
              </a:rPr>
              <a:t>Azaltımın</a:t>
            </a:r>
            <a:r>
              <a:rPr lang="tr-TR" sz="2200" b="1" i="1" dirty="0">
                <a:solidFill>
                  <a:srgbClr val="0070C0"/>
                </a:solidFill>
              </a:rPr>
              <a:t> Önemi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2200" b="1" dirty="0"/>
              <a:t>Adaptasyon:</a:t>
            </a:r>
            <a:r>
              <a:rPr lang="tr-TR" sz="2200" dirty="0"/>
              <a:t> İklim değişikliğinin etkilerine uyum sağlamak.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2200" b="1" dirty="0" err="1"/>
              <a:t>Azaltım</a:t>
            </a:r>
            <a:r>
              <a:rPr lang="tr-TR" sz="2200" b="1" dirty="0"/>
              <a:t> (</a:t>
            </a:r>
            <a:r>
              <a:rPr lang="tr-TR" sz="2200" b="1" dirty="0" err="1"/>
              <a:t>Mitigation</a:t>
            </a:r>
            <a:r>
              <a:rPr lang="tr-TR" sz="2200" b="1" dirty="0"/>
              <a:t>):</a:t>
            </a:r>
            <a:r>
              <a:rPr lang="tr-TR" sz="2200" dirty="0"/>
              <a:t> Emisyonları düşürerek değişimi sınırlamak.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2200" dirty="0"/>
              <a:t>Şehirlerde bu iki yaklaşım birlikte yürütülmelidir.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2200" dirty="0"/>
              <a:t>Görsel öneri: “</a:t>
            </a:r>
            <a:r>
              <a:rPr lang="tr-TR" sz="2200" dirty="0" err="1"/>
              <a:t>Mitigation</a:t>
            </a:r>
            <a:r>
              <a:rPr lang="tr-TR" sz="2200" dirty="0"/>
              <a:t> </a:t>
            </a:r>
            <a:r>
              <a:rPr lang="tr-TR" sz="2200" dirty="0" err="1"/>
              <a:t>vs</a:t>
            </a:r>
            <a:r>
              <a:rPr lang="tr-TR" sz="2200" dirty="0"/>
              <a:t> Adaptation” karşılaştırma diyagramı.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324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E58AF2C-6FC8-4E48-B5FB-18FA3002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5537"/>
          </a:xfrm>
        </p:spPr>
        <p:txBody>
          <a:bodyPr>
            <a:normAutofit fontScale="90000"/>
          </a:bodyPr>
          <a:lstStyle/>
          <a:p>
            <a:r>
              <a:rPr lang="tr-TR" sz="2800" b="1" dirty="0">
                <a:solidFill>
                  <a:srgbClr val="0070C0"/>
                </a:solidFill>
              </a:rPr>
              <a:t>İklim Değişikliği ve Kentsel Alanlar</a:t>
            </a:r>
            <a:br>
              <a:rPr lang="tr-TR" sz="2800" b="1" dirty="0">
                <a:solidFill>
                  <a:srgbClr val="0070C0"/>
                </a:solidFill>
              </a:rPr>
            </a:b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28E8CE-F7C1-46FD-998C-4A948A175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123" y="1575052"/>
            <a:ext cx="8596668" cy="3880773"/>
          </a:xfrm>
        </p:spPr>
        <p:txBody>
          <a:bodyPr/>
          <a:lstStyle/>
          <a:p>
            <a:r>
              <a:rPr lang="tr-TR" b="1" dirty="0"/>
              <a:t>Nedenleri: </a:t>
            </a:r>
            <a:r>
              <a:rPr lang="tr-TR" dirty="0"/>
              <a:t>Şehirler küresel karbon </a:t>
            </a:r>
            <a:r>
              <a:rPr lang="tr-TR" dirty="0" err="1"/>
              <a:t>salımının</a:t>
            </a:r>
            <a:r>
              <a:rPr lang="tr-TR" dirty="0"/>
              <a:t> %70’inden sorumlu.</a:t>
            </a:r>
          </a:p>
          <a:p>
            <a:r>
              <a:rPr lang="tr-TR" dirty="0"/>
              <a:t>Yoğun nüfus, altyapı ve enerji talebi nedeniyle iklim etkilerine en açık bölgeler.</a:t>
            </a:r>
          </a:p>
          <a:p>
            <a:r>
              <a:rPr lang="tr-TR" dirty="0"/>
              <a:t>Artan sıcaklıklar, su baskınları, enerji ve sağlık krizleri.</a:t>
            </a:r>
          </a:p>
          <a:p>
            <a:r>
              <a:rPr lang="tr-TR" dirty="0"/>
              <a:t>Görsel öneri: Dünya şehirleri sıcaklık artışı haritası.</a:t>
            </a:r>
          </a:p>
          <a:p>
            <a:endParaRPr lang="tr-TR" dirty="0"/>
          </a:p>
        </p:txBody>
      </p:sp>
      <p:pic>
        <p:nvPicPr>
          <p:cNvPr id="3074" name="Picture 2" descr="sıcaklık artışı Archives - Yetkin Report">
            <a:extLst>
              <a:ext uri="{FF2B5EF4-FFF2-40B4-BE49-F238E27FC236}">
                <a16:creationId xmlns:a16="http://schemas.microsoft.com/office/drawing/2014/main" id="{4ABA64CA-113E-4989-8D83-E96BCF7A1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273" y="3429000"/>
            <a:ext cx="5507957" cy="30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592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A7ECBF-5579-4679-AB2B-3DFA74D23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5958"/>
          </a:xfrm>
        </p:spPr>
        <p:txBody>
          <a:bodyPr/>
          <a:lstStyle/>
          <a:p>
            <a:r>
              <a:rPr lang="tr-TR" b="1" dirty="0">
                <a:solidFill>
                  <a:srgbClr val="0070C0"/>
                </a:solidFill>
              </a:rPr>
              <a:t>Adaptasyon Süreci: Temel Aşamalar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6038E6-8CB2-44B8-B119-6C86DE48A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03389"/>
            <a:ext cx="8596668" cy="3880773"/>
          </a:xfrm>
        </p:spPr>
        <p:txBody>
          <a:bodyPr/>
          <a:lstStyle/>
          <a:p>
            <a:r>
              <a:rPr lang="tr-TR" b="1" dirty="0"/>
              <a:t>Kırılganlık Değerlendirmesi</a:t>
            </a:r>
            <a:r>
              <a:rPr lang="tr-TR" dirty="0"/>
              <a:t> – Risk altındaki alanların belirlenmesi.</a:t>
            </a:r>
          </a:p>
          <a:p>
            <a:r>
              <a:rPr lang="tr-TR" b="1" dirty="0"/>
              <a:t>Uyum Eylemleri</a:t>
            </a:r>
            <a:r>
              <a:rPr lang="tr-TR" dirty="0"/>
              <a:t> – Sektör bazlı çözümlerin seçilmesi.</a:t>
            </a:r>
          </a:p>
          <a:p>
            <a:r>
              <a:rPr lang="tr-TR" b="1" dirty="0"/>
              <a:t>Uygulama</a:t>
            </a:r>
            <a:r>
              <a:rPr lang="tr-TR" dirty="0"/>
              <a:t> – Eylem planlarının kent politikalarına entegrasyonu.</a:t>
            </a:r>
          </a:p>
          <a:p>
            <a:r>
              <a:rPr lang="tr-TR" b="1" dirty="0"/>
              <a:t>İzleme ve Uyarlama</a:t>
            </a:r>
            <a:r>
              <a:rPr lang="tr-TR" dirty="0"/>
              <a:t> – Sürekli değerlendirme ve yenileme.</a:t>
            </a:r>
          </a:p>
          <a:p>
            <a:r>
              <a:rPr lang="tr-TR" dirty="0"/>
              <a:t>Görsel: Adaptasyon döngüsü grafiği.</a:t>
            </a:r>
          </a:p>
          <a:p>
            <a:endParaRPr lang="tr-TR" dirty="0"/>
          </a:p>
        </p:txBody>
      </p:sp>
      <p:pic>
        <p:nvPicPr>
          <p:cNvPr id="4098" name="Picture 2" descr="Görsel üretildi">
            <a:extLst>
              <a:ext uri="{FF2B5EF4-FFF2-40B4-BE49-F238E27FC236}">
                <a16:creationId xmlns:a16="http://schemas.microsoft.com/office/drawing/2014/main" id="{F0B7844A-5B0E-49BC-B17A-18DB195FD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958" y="3801978"/>
            <a:ext cx="2991853" cy="299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255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94175EC-D875-4152-B318-ED6D2ACC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Doğal Afetler ve Kentsel Riskler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6B2E09-3695-43E9-8750-7B64D8B90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734" y="1735473"/>
            <a:ext cx="8596668" cy="3880773"/>
          </a:xfrm>
        </p:spPr>
        <p:txBody>
          <a:bodyPr/>
          <a:lstStyle/>
          <a:p>
            <a:r>
              <a:rPr lang="tr-TR" dirty="0"/>
              <a:t>Isı adası etkisi</a:t>
            </a:r>
          </a:p>
          <a:p>
            <a:r>
              <a:rPr lang="tr-TR" dirty="0"/>
              <a:t>Kentsel ve kıyı taşkınları</a:t>
            </a:r>
          </a:p>
          <a:p>
            <a:r>
              <a:rPr lang="tr-TR" dirty="0"/>
              <a:t>Kuraklık ve su kıtlığı</a:t>
            </a:r>
          </a:p>
          <a:p>
            <a:r>
              <a:rPr lang="tr-TR" dirty="0"/>
              <a:t>Orman yangınları</a:t>
            </a:r>
          </a:p>
          <a:p>
            <a:r>
              <a:rPr lang="tr-TR" dirty="0"/>
              <a:t>Her afet türü için uyum eylemleri ve vaka çalışmaları.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8969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7A60F5-A78F-45DE-ACDD-1A5ED490D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Isı Adası Etkisi ve Adaptasyon</a:t>
            </a:r>
            <a:endParaRPr lang="tr-TR" sz="32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2D9E8E1-1479-4F2E-8371-72E29D42B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97" y="1695368"/>
            <a:ext cx="8596668" cy="3880773"/>
          </a:xfrm>
        </p:spPr>
        <p:txBody>
          <a:bodyPr/>
          <a:lstStyle/>
          <a:p>
            <a:r>
              <a:rPr lang="tr-TR" dirty="0"/>
              <a:t>Nedenleri: Betonlaşma, azalan yeşil alan, hava kirliliği.</a:t>
            </a:r>
          </a:p>
          <a:p>
            <a:r>
              <a:rPr lang="tr-TR" b="1" dirty="0"/>
              <a:t>Çözümler:</a:t>
            </a:r>
            <a:endParaRPr lang="tr-TR" dirty="0"/>
          </a:p>
          <a:p>
            <a:pPr lvl="1"/>
            <a:r>
              <a:rPr lang="tr-TR" dirty="0"/>
              <a:t>Yeşil çatılar, geçirgen yüzeyler, ağaçlandırma.</a:t>
            </a:r>
          </a:p>
          <a:p>
            <a:pPr lvl="1"/>
            <a:r>
              <a:rPr lang="tr-TR" dirty="0"/>
              <a:t>Reflektif malzemeler ve su göletleri.</a:t>
            </a:r>
          </a:p>
          <a:p>
            <a:pPr lvl="1"/>
            <a:r>
              <a:rPr lang="tr-TR" dirty="0"/>
              <a:t>Halk için gölgelik ve yeşil koridorlar.</a:t>
            </a:r>
          </a:p>
          <a:p>
            <a:r>
              <a:rPr lang="tr-TR" b="1" dirty="0"/>
              <a:t>Birey:</a:t>
            </a:r>
            <a:r>
              <a:rPr lang="tr-TR" dirty="0"/>
              <a:t> Gölge kullanımı, enerji verimli soğutma.</a:t>
            </a:r>
          </a:p>
          <a:p>
            <a:r>
              <a:rPr lang="tr-TR" b="1" dirty="0"/>
              <a:t>Belediye:</a:t>
            </a:r>
            <a:r>
              <a:rPr lang="tr-TR" dirty="0"/>
              <a:t> Yeşil altyapı planlaması.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9478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0F6A933-BC55-472F-95D4-F4449050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Kentsel Sel ve Adaptasyon</a:t>
            </a:r>
            <a:br>
              <a:rPr lang="tr-TR" b="1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493909-2BAA-4D3D-8AAA-FC5C8E113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1621"/>
            <a:ext cx="8596668" cy="3880773"/>
          </a:xfrm>
        </p:spPr>
        <p:txBody>
          <a:bodyPr/>
          <a:lstStyle/>
          <a:p>
            <a:r>
              <a:rPr lang="tr-TR" b="1" dirty="0"/>
              <a:t>Nedenleri: </a:t>
            </a:r>
            <a:r>
              <a:rPr lang="tr-TR" dirty="0"/>
              <a:t>Aşırı yağışlar, yetersiz drenaj sistemleri, yanlış imar planları.</a:t>
            </a:r>
          </a:p>
          <a:p>
            <a:r>
              <a:rPr lang="tr-TR" b="1" dirty="0"/>
              <a:t>Eylemler:</a:t>
            </a:r>
            <a:endParaRPr lang="tr-TR" dirty="0"/>
          </a:p>
          <a:p>
            <a:pPr lvl="1"/>
            <a:r>
              <a:rPr lang="tr-TR" dirty="0"/>
              <a:t>Yağmur suyu toplama, geçirgen zeminler, kanal ıslahı.</a:t>
            </a:r>
          </a:p>
          <a:p>
            <a:pPr lvl="1"/>
            <a:r>
              <a:rPr lang="tr-TR" dirty="0"/>
              <a:t>Erken uyarı sistemleri ve risk haritaları.</a:t>
            </a:r>
          </a:p>
          <a:p>
            <a:r>
              <a:rPr lang="tr-TR" b="1" dirty="0"/>
              <a:t>Birey:</a:t>
            </a:r>
            <a:r>
              <a:rPr lang="tr-TR" dirty="0"/>
              <a:t> Suya dayanıklı ev altyapısı, sel sigortası.</a:t>
            </a:r>
          </a:p>
          <a:p>
            <a:r>
              <a:rPr lang="tr-TR" b="1" dirty="0"/>
              <a:t>Belediye:</a:t>
            </a:r>
            <a:r>
              <a:rPr lang="tr-TR" dirty="0"/>
              <a:t> Altyapı denetimleri, afet yönetimi planı.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5732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0BDC30A-330F-44F2-A253-E502C295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5642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Kıyı Taşkınları ve Erozyon</a:t>
            </a:r>
            <a:br>
              <a:rPr lang="tr-TR" b="1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63CAF30-3E60-4489-97D9-E836DC89D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r>
              <a:rPr lang="tr-TR" b="1" dirty="0"/>
              <a:t>Nedenleri: </a:t>
            </a:r>
            <a:r>
              <a:rPr lang="tr-TR" dirty="0"/>
              <a:t>Deniz seviyesinin yükselmesi ve kıyı aşınması.</a:t>
            </a:r>
          </a:p>
          <a:p>
            <a:r>
              <a:rPr lang="tr-TR" b="1" dirty="0"/>
              <a:t>Uyum Eylemleri:</a:t>
            </a:r>
            <a:endParaRPr lang="tr-TR" dirty="0"/>
          </a:p>
          <a:p>
            <a:pPr lvl="1"/>
            <a:r>
              <a:rPr lang="tr-TR" dirty="0"/>
              <a:t>Kıyı savunmaları, kum besleme, set inşası.</a:t>
            </a:r>
          </a:p>
          <a:p>
            <a:pPr lvl="1"/>
            <a:r>
              <a:rPr lang="tr-TR" dirty="0"/>
              <a:t>Kıyı </a:t>
            </a:r>
            <a:r>
              <a:rPr lang="tr-TR" dirty="0" err="1"/>
              <a:t>zonlaması</a:t>
            </a:r>
            <a:r>
              <a:rPr lang="tr-TR" dirty="0"/>
              <a:t>, yeşil altyapı, erken uyarı.</a:t>
            </a:r>
          </a:p>
          <a:p>
            <a:r>
              <a:rPr lang="tr-TR" b="1" dirty="0"/>
              <a:t>Finansal Mekanizmalar:</a:t>
            </a:r>
            <a:r>
              <a:rPr lang="tr-TR" dirty="0"/>
              <a:t> Sigorta ve teşvik sistemleri.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9741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F554618-7F0F-4736-8319-3C7F6BEF9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3768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200" b="1" dirty="0">
                <a:solidFill>
                  <a:srgbClr val="0070C0"/>
                </a:solidFill>
              </a:rPr>
              <a:t>Kuraklık ve Su Kıtlığı</a:t>
            </a:r>
            <a:br>
              <a:rPr lang="tr-TR" b="1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7E220A-FCEC-49B4-ABB9-3D940BC06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176" y="1575053"/>
            <a:ext cx="8596668" cy="3880773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/>
              <a:t>Nedenleri: </a:t>
            </a:r>
            <a:r>
              <a:rPr lang="tr-TR" dirty="0"/>
              <a:t>Su kaynaklarının azalması, gıda güvenliği riski.</a:t>
            </a:r>
          </a:p>
          <a:p>
            <a:r>
              <a:rPr lang="tr-TR" b="1" dirty="0"/>
              <a:t>Adaptasyon Eylemleri:</a:t>
            </a:r>
            <a:endParaRPr lang="tr-TR" dirty="0"/>
          </a:p>
          <a:p>
            <a:pPr lvl="1"/>
            <a:r>
              <a:rPr lang="tr-TR" dirty="0"/>
              <a:t>Yağmur suyu hasadı, gri su kullanımı, akıllı sulama.</a:t>
            </a:r>
          </a:p>
          <a:p>
            <a:pPr lvl="1"/>
            <a:r>
              <a:rPr lang="tr-TR" dirty="0"/>
              <a:t>Tarımda kuraklığa dayanıklı ürün çeşitliliği.</a:t>
            </a:r>
          </a:p>
          <a:p>
            <a:r>
              <a:rPr lang="tr-TR" b="1" dirty="0"/>
              <a:t>Birey:</a:t>
            </a:r>
            <a:r>
              <a:rPr lang="tr-TR" dirty="0"/>
              <a:t> Su tasarrufu alışkanlıkları.</a:t>
            </a:r>
          </a:p>
          <a:p>
            <a:r>
              <a:rPr lang="tr-TR" b="1" dirty="0"/>
              <a:t>Belediye:</a:t>
            </a:r>
            <a:r>
              <a:rPr lang="tr-TR" dirty="0"/>
              <a:t> Su yönetim planları, farkındalık kampanyaları.</a:t>
            </a:r>
          </a:p>
          <a:p>
            <a:endParaRPr lang="tr-TR" dirty="0"/>
          </a:p>
          <a:p>
            <a:pPr marL="0" indent="0" algn="ctr">
              <a:buNone/>
            </a:pPr>
            <a:r>
              <a:rPr lang="tr-TR" sz="2900" b="1" dirty="0">
                <a:solidFill>
                  <a:srgbClr val="0070C0"/>
                </a:solidFill>
              </a:rPr>
              <a:t>Orman Yangınları</a:t>
            </a:r>
          </a:p>
          <a:p>
            <a:r>
              <a:rPr lang="tr-TR" dirty="0"/>
              <a:t>Artan sıcaklık, kuraklık, hatalı arazi kullanımı.</a:t>
            </a:r>
          </a:p>
          <a:p>
            <a:r>
              <a:rPr lang="tr-TR" b="1" dirty="0"/>
              <a:t>Eylemler:</a:t>
            </a:r>
            <a:r>
              <a:rPr lang="tr-TR" dirty="0"/>
              <a:t> Yakıt </a:t>
            </a:r>
            <a:r>
              <a:rPr lang="tr-TR" dirty="0" err="1"/>
              <a:t>azaltımı</a:t>
            </a:r>
            <a:r>
              <a:rPr lang="tr-TR" dirty="0"/>
              <a:t>, yangın bariyerleri, erken uyarı.</a:t>
            </a:r>
          </a:p>
          <a:p>
            <a:r>
              <a:rPr lang="tr-TR" b="1" dirty="0"/>
              <a:t>Birey:</a:t>
            </a:r>
            <a:r>
              <a:rPr lang="tr-TR" dirty="0"/>
              <a:t> Ateş kullanımına dikkat, güvenli tahliye yolları.</a:t>
            </a:r>
          </a:p>
          <a:p>
            <a:r>
              <a:rPr lang="tr-TR" b="1" dirty="0"/>
              <a:t>Belediye:</a:t>
            </a:r>
            <a:r>
              <a:rPr lang="tr-TR" dirty="0"/>
              <a:t> Yangın yönetim planları, tatbikatlar.</a:t>
            </a:r>
          </a:p>
          <a:p>
            <a:pPr marL="0" indent="0" algn="ctr">
              <a:buNone/>
            </a:pPr>
            <a:br>
              <a:rPr lang="tr-TR" b="1" dirty="0">
                <a:solidFill>
                  <a:srgbClr val="0070C0"/>
                </a:solidFill>
              </a:rPr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1236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E8B8CC8-6E5F-4DA6-A258-347C0F1E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9730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200" b="1" dirty="0">
                <a:solidFill>
                  <a:srgbClr val="0070C0"/>
                </a:solidFill>
              </a:rPr>
              <a:t>Halk Sağlığı ve İklim Değişikliği</a:t>
            </a:r>
            <a:br>
              <a:rPr lang="tr-TR" sz="2000" b="1" dirty="0">
                <a:solidFill>
                  <a:srgbClr val="0070C0"/>
                </a:solidFill>
              </a:rPr>
            </a:br>
            <a:endParaRPr lang="tr-TR" sz="20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6C2E1C1-F2D4-4077-A68B-3DB641476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4105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Nedenleri: Artan ısı dalgaları ve hava kirliliği kaynaklı sağlık riskleri.</a:t>
            </a:r>
          </a:p>
          <a:p>
            <a:r>
              <a:rPr lang="tr-TR" b="1" dirty="0"/>
              <a:t>Uyum Stratejileri:</a:t>
            </a:r>
            <a:endParaRPr lang="tr-TR" dirty="0"/>
          </a:p>
          <a:p>
            <a:pPr lvl="1"/>
            <a:r>
              <a:rPr lang="tr-TR" dirty="0"/>
              <a:t>Hava kalitesi izleme, sağlık erken uyarı sistemleri.</a:t>
            </a:r>
          </a:p>
          <a:p>
            <a:pPr lvl="1"/>
            <a:r>
              <a:rPr lang="tr-TR" dirty="0"/>
              <a:t>Temiz su ve gıda güvenliği denetimleri.</a:t>
            </a:r>
          </a:p>
          <a:p>
            <a:r>
              <a:rPr lang="tr-TR" dirty="0"/>
              <a:t>Görsel: “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Risk </a:t>
            </a:r>
            <a:r>
              <a:rPr lang="tr-TR" dirty="0" err="1"/>
              <a:t>Matrix</a:t>
            </a:r>
            <a:r>
              <a:rPr lang="tr-TR" dirty="0"/>
              <a:t>”.</a:t>
            </a:r>
          </a:p>
          <a:p>
            <a:endParaRPr lang="tr-TR" dirty="0"/>
          </a:p>
          <a:p>
            <a:pPr marL="0" indent="0" algn="ctr">
              <a:buNone/>
            </a:pPr>
            <a:r>
              <a:rPr lang="tr-TR" sz="2200" b="1" dirty="0">
                <a:solidFill>
                  <a:srgbClr val="0070C0"/>
                </a:solidFill>
              </a:rPr>
              <a:t>Bina Tasarımı ve Yönetimi</a:t>
            </a:r>
          </a:p>
          <a:p>
            <a:r>
              <a:rPr lang="tr-TR" b="1" dirty="0"/>
              <a:t>Enerji verimliliği:</a:t>
            </a:r>
            <a:r>
              <a:rPr lang="tr-TR" dirty="0"/>
              <a:t> Yeşil binalar, yalıtım, pasif soğutma.</a:t>
            </a:r>
          </a:p>
          <a:p>
            <a:r>
              <a:rPr lang="tr-TR" b="1" dirty="0"/>
              <a:t>Dayanıklılık:</a:t>
            </a:r>
            <a:r>
              <a:rPr lang="tr-TR" dirty="0"/>
              <a:t> Fırtınaya, sele, ısıya dayanıklı malzemeler.</a:t>
            </a:r>
          </a:p>
          <a:p>
            <a:r>
              <a:rPr lang="tr-TR" b="1" dirty="0"/>
              <a:t>Birey:</a:t>
            </a:r>
            <a:r>
              <a:rPr lang="tr-TR" dirty="0"/>
              <a:t> Enerji tasarrufu, geri dönüşüm.</a:t>
            </a:r>
          </a:p>
          <a:p>
            <a:r>
              <a:rPr lang="tr-TR" b="1" dirty="0"/>
              <a:t>Belediye:</a:t>
            </a:r>
            <a:r>
              <a:rPr lang="tr-TR" dirty="0"/>
              <a:t> Yeşil bina sertifikasyonu teşvikleri.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56365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E77F9EC-43D4-4C93-A350-944DFE80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29389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>
                <a:solidFill>
                  <a:srgbClr val="0070C0"/>
                </a:solidFill>
              </a:rPr>
              <a:t>Enerji Verimliliği ve Sürdürülebilir Enerji</a:t>
            </a:r>
            <a:br>
              <a:rPr lang="tr-TR" sz="2400" b="1" dirty="0">
                <a:solidFill>
                  <a:srgbClr val="0070C0"/>
                </a:solidFill>
              </a:rPr>
            </a:br>
            <a:endParaRPr lang="tr-TR" sz="24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66EAD5-225F-4D36-9932-762A71B48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2652"/>
            <a:ext cx="8596668" cy="4440737"/>
          </a:xfrm>
        </p:spPr>
        <p:txBody>
          <a:bodyPr/>
          <a:lstStyle/>
          <a:p>
            <a:r>
              <a:rPr lang="tr-TR" dirty="0"/>
              <a:t>Yenilenebilir enerji (güneş, rüzgâr) kullanımı.</a:t>
            </a:r>
          </a:p>
          <a:p>
            <a:r>
              <a:rPr lang="tr-TR" dirty="0"/>
              <a:t>Kamu binalarında enerji izleme sistemleri.</a:t>
            </a:r>
          </a:p>
          <a:p>
            <a:r>
              <a:rPr lang="tr-TR" dirty="0"/>
              <a:t>Atık yönetimi ve karbon </a:t>
            </a:r>
            <a:r>
              <a:rPr lang="tr-TR" dirty="0" err="1"/>
              <a:t>azaltımı</a:t>
            </a:r>
            <a:r>
              <a:rPr lang="tr-TR" dirty="0"/>
              <a:t>.</a:t>
            </a:r>
          </a:p>
          <a:p>
            <a:r>
              <a:rPr lang="tr-TR" dirty="0"/>
              <a:t>Vaka: </a:t>
            </a:r>
            <a:r>
              <a:rPr lang="tr-TR" b="1" dirty="0" err="1"/>
              <a:t>Copenhagen</a:t>
            </a:r>
            <a:r>
              <a:rPr lang="tr-TR" b="1" dirty="0"/>
              <a:t> </a:t>
            </a:r>
            <a:r>
              <a:rPr lang="tr-TR" b="1" dirty="0" err="1"/>
              <a:t>Energy</a:t>
            </a:r>
            <a:r>
              <a:rPr lang="tr-TR" b="1" dirty="0"/>
              <a:t> Plan</a:t>
            </a:r>
            <a:r>
              <a:rPr lang="tr-TR" dirty="0"/>
              <a:t>.</a:t>
            </a:r>
          </a:p>
          <a:p>
            <a:endParaRPr lang="tr-TR" dirty="0"/>
          </a:p>
          <a:p>
            <a:pPr marL="0" indent="0" algn="ctr">
              <a:buNone/>
            </a:pPr>
            <a:r>
              <a:rPr lang="tr-TR" sz="2000" b="1" dirty="0" err="1">
                <a:solidFill>
                  <a:srgbClr val="0070C0"/>
                </a:solidFill>
              </a:rPr>
              <a:t>Biyoçeşitlilik</a:t>
            </a:r>
            <a:r>
              <a:rPr lang="tr-TR" sz="2000" b="1" dirty="0">
                <a:solidFill>
                  <a:srgbClr val="0070C0"/>
                </a:solidFill>
              </a:rPr>
              <a:t> ve Ekolojik Denge</a:t>
            </a:r>
          </a:p>
          <a:p>
            <a:r>
              <a:rPr lang="tr-TR" dirty="0"/>
              <a:t>Kent içi habitatların korunması.</a:t>
            </a:r>
          </a:p>
          <a:p>
            <a:r>
              <a:rPr lang="tr-TR" dirty="0"/>
              <a:t>Yeşil altyapı, şehir ağaçlandırması, doğa dostu ulaşım.</a:t>
            </a:r>
          </a:p>
          <a:p>
            <a:r>
              <a:rPr lang="tr-TR" b="1" dirty="0"/>
              <a:t>Belediye:</a:t>
            </a:r>
            <a:r>
              <a:rPr lang="tr-TR" dirty="0"/>
              <a:t> Kentsel ekoloji planları, park koruma alanları.</a:t>
            </a:r>
          </a:p>
          <a:p>
            <a:r>
              <a:rPr lang="tr-TR" b="1" dirty="0"/>
              <a:t>Görsel: </a:t>
            </a:r>
            <a:r>
              <a:rPr lang="tr-TR" dirty="0"/>
              <a:t>Yeşil koridor haritası örneği.</a:t>
            </a:r>
          </a:p>
          <a:p>
            <a:endParaRPr lang="tr-TR" dirty="0"/>
          </a:p>
        </p:txBody>
      </p:sp>
      <p:pic>
        <p:nvPicPr>
          <p:cNvPr id="5122" name="Picture 2" descr="Inside A Sustainable Power Plant With A Ski Slope On Its Roof | Unique  Spaces | Architectural Digest">
            <a:extLst>
              <a:ext uri="{FF2B5EF4-FFF2-40B4-BE49-F238E27FC236}">
                <a16:creationId xmlns:a16="http://schemas.microsoft.com/office/drawing/2014/main" id="{293A2422-03D7-47F0-AA0F-CCDC3C659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233" y="930441"/>
            <a:ext cx="4290767" cy="241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nkara'daki ekolojik koridor 5 bölümden oluşacak - Son Dakika Haberleri">
            <a:extLst>
              <a:ext uri="{FF2B5EF4-FFF2-40B4-BE49-F238E27FC236}">
                <a16:creationId xmlns:a16="http://schemas.microsoft.com/office/drawing/2014/main" id="{6F0FBFA0-659F-400D-AA1C-D62BA6458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562" y="3513221"/>
            <a:ext cx="4294438" cy="263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168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D891DAD-A40D-4769-B514-962FB242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147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000" b="1" dirty="0">
                <a:solidFill>
                  <a:srgbClr val="0070C0"/>
                </a:solidFill>
              </a:rPr>
              <a:t>Tarım ve Ormancılıkta Uyum</a:t>
            </a:r>
            <a:br>
              <a:rPr lang="tr-TR" sz="2000" b="1" dirty="0">
                <a:solidFill>
                  <a:srgbClr val="0070C0"/>
                </a:solidFill>
              </a:rPr>
            </a:br>
            <a:endParaRPr lang="tr-TR" sz="20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2A1939-1734-4C1F-9517-800314B52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134" y="1171074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Toprak koruma, erozyon önleme, orman restorasyonu.</a:t>
            </a:r>
          </a:p>
          <a:p>
            <a:r>
              <a:rPr lang="tr-TR" dirty="0" err="1"/>
              <a:t>Agroekolojik</a:t>
            </a:r>
            <a:r>
              <a:rPr lang="tr-TR" dirty="0"/>
              <a:t> yöntemler, sürdürülebilir ormancılık.</a:t>
            </a:r>
          </a:p>
          <a:p>
            <a:r>
              <a:rPr lang="tr-TR" dirty="0"/>
              <a:t>Vaka: </a:t>
            </a:r>
            <a:r>
              <a:rPr lang="tr-TR" b="1" dirty="0"/>
              <a:t>Portekiz </a:t>
            </a:r>
            <a:r>
              <a:rPr lang="tr-TR" b="1" dirty="0" err="1"/>
              <a:t>Freixo</a:t>
            </a:r>
            <a:r>
              <a:rPr lang="tr-TR" b="1" dirty="0"/>
              <a:t> do </a:t>
            </a:r>
            <a:r>
              <a:rPr lang="tr-TR" b="1" dirty="0" err="1"/>
              <a:t>Meio</a:t>
            </a:r>
            <a:r>
              <a:rPr lang="tr-TR" b="1" dirty="0"/>
              <a:t> çiftliği örneği.</a:t>
            </a:r>
            <a:endParaRPr lang="tr-TR" dirty="0"/>
          </a:p>
          <a:p>
            <a:endParaRPr lang="tr-TR" b="1" dirty="0"/>
          </a:p>
          <a:p>
            <a:pPr marL="0" indent="0" algn="ctr">
              <a:buNone/>
            </a:pPr>
            <a:r>
              <a:rPr lang="tr-TR" sz="2200" b="1" dirty="0">
                <a:solidFill>
                  <a:srgbClr val="0070C0"/>
                </a:solidFill>
              </a:rPr>
              <a:t>Turizm Sektöründe Uyum</a:t>
            </a:r>
          </a:p>
          <a:p>
            <a:r>
              <a:rPr lang="tr-TR" b="1" dirty="0"/>
              <a:t>İklim etkileri</a:t>
            </a:r>
            <a:r>
              <a:rPr lang="tr-TR" dirty="0"/>
              <a:t>: aşırı sıcaklar, azalan kar örtüsü, su sıkıntısı.</a:t>
            </a:r>
          </a:p>
          <a:p>
            <a:r>
              <a:rPr lang="tr-TR" b="1" dirty="0"/>
              <a:t>Eylemler:</a:t>
            </a:r>
            <a:endParaRPr lang="tr-TR" dirty="0"/>
          </a:p>
          <a:p>
            <a:pPr lvl="1"/>
            <a:r>
              <a:rPr lang="tr-TR" dirty="0"/>
              <a:t>Enerji verimli oteller, atık yönetimi, afet planları.</a:t>
            </a:r>
          </a:p>
          <a:p>
            <a:pPr lvl="1"/>
            <a:r>
              <a:rPr lang="tr-TR" dirty="0" err="1"/>
              <a:t>Ekoturizm</a:t>
            </a:r>
            <a:r>
              <a:rPr lang="tr-TR" dirty="0"/>
              <a:t> ve yeşil sertifikalı tesisler.</a:t>
            </a:r>
          </a:p>
          <a:p>
            <a:r>
              <a:rPr lang="tr-TR" b="1" dirty="0"/>
              <a:t>Birey:</a:t>
            </a:r>
            <a:r>
              <a:rPr lang="tr-TR" dirty="0"/>
              <a:t> Çevre dostu seyahat, su tasarrufu.</a:t>
            </a:r>
          </a:p>
          <a:p>
            <a:r>
              <a:rPr lang="tr-TR" b="1" dirty="0"/>
              <a:t>Belediye:</a:t>
            </a:r>
            <a:r>
              <a:rPr lang="tr-TR" dirty="0"/>
              <a:t> İklim dostu turizm politikaları.</a:t>
            </a:r>
          </a:p>
          <a:p>
            <a:endParaRPr lang="tr-TR" dirty="0"/>
          </a:p>
        </p:txBody>
      </p:sp>
      <p:pic>
        <p:nvPicPr>
          <p:cNvPr id="2053" name="Picture 5" descr="Elementos construídos — Montado do Freixo do Meio">
            <a:extLst>
              <a:ext uri="{FF2B5EF4-FFF2-40B4-BE49-F238E27FC236}">
                <a16:creationId xmlns:a16="http://schemas.microsoft.com/office/drawing/2014/main" id="{068FB6B2-DEC4-4D4B-9BD9-12B8F21AF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545" y="0"/>
            <a:ext cx="3814455" cy="254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454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F0FED4-A941-4CFC-84AC-0F53EAB42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818" y="1256002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sz="2000" b="1" dirty="0">
                <a:solidFill>
                  <a:srgbClr val="0070C0"/>
                </a:solidFill>
              </a:rPr>
              <a:t>Sürdürülebilir Ulaşım</a:t>
            </a:r>
          </a:p>
          <a:p>
            <a:r>
              <a:rPr lang="tr-TR" dirty="0"/>
              <a:t>Elektrikli araçlar, bisiklet yolları, toplu taşımayı teşvik.</a:t>
            </a:r>
          </a:p>
          <a:p>
            <a:r>
              <a:rPr lang="tr-TR" dirty="0"/>
              <a:t>Ulaşım vergileri, karbon azaltıcı planlama.</a:t>
            </a:r>
          </a:p>
          <a:p>
            <a:r>
              <a:rPr lang="tr-TR" b="1" dirty="0"/>
              <a:t>Vaka:</a:t>
            </a:r>
            <a:r>
              <a:rPr lang="tr-TR" dirty="0"/>
              <a:t> Norveç EV politikaları, Zürih sürdürülebilir ulaşımı.</a:t>
            </a:r>
          </a:p>
          <a:p>
            <a:endParaRPr lang="tr-TR" dirty="0"/>
          </a:p>
          <a:p>
            <a:pPr marL="0" indent="0" algn="ctr">
              <a:buNone/>
            </a:pPr>
            <a:r>
              <a:rPr lang="tr-TR" sz="2000" b="1" dirty="0">
                <a:solidFill>
                  <a:srgbClr val="0070C0"/>
                </a:solidFill>
              </a:rPr>
              <a:t>Eğitim ve Farkındalık</a:t>
            </a:r>
          </a:p>
          <a:p>
            <a:r>
              <a:rPr lang="tr-TR" dirty="0"/>
              <a:t>İklim bilinci erken yaşta başlamalı.</a:t>
            </a:r>
          </a:p>
          <a:p>
            <a:r>
              <a:rPr lang="tr-TR" dirty="0"/>
              <a:t>Okullarda yeşil alanlar, eko-kampüs uygulamaları.</a:t>
            </a:r>
          </a:p>
          <a:p>
            <a:r>
              <a:rPr lang="tr-TR" dirty="0"/>
              <a:t>Belediyeler için halk eğitimi ve katılım projeleri.</a:t>
            </a:r>
          </a:p>
          <a:p>
            <a:r>
              <a:rPr lang="tr-TR" dirty="0"/>
              <a:t>Vaka: </a:t>
            </a:r>
            <a:r>
              <a:rPr lang="tr-TR" b="1" dirty="0"/>
              <a:t>Belçika </a:t>
            </a:r>
            <a:r>
              <a:rPr lang="tr-TR" b="1" dirty="0" err="1"/>
              <a:t>Sint-Paulus</a:t>
            </a:r>
            <a:r>
              <a:rPr lang="tr-TR" b="1" dirty="0"/>
              <a:t> </a:t>
            </a:r>
            <a:r>
              <a:rPr lang="tr-TR" b="1" dirty="0" err="1"/>
              <a:t>Primary</a:t>
            </a:r>
            <a:r>
              <a:rPr lang="tr-TR" b="1" dirty="0"/>
              <a:t> School, </a:t>
            </a:r>
            <a:r>
              <a:rPr lang="tr-TR" b="1" dirty="0" err="1"/>
              <a:t>Kortrijk</a:t>
            </a:r>
            <a:r>
              <a:rPr lang="tr-TR" b="1" dirty="0"/>
              <a:t>.</a:t>
            </a:r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117D965-B200-4EF9-9CB4-98CC6F9C3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569" y="0"/>
            <a:ext cx="4904431" cy="252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35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E1513F0-1B1A-447A-839A-82529EEBC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155" y="2767263"/>
            <a:ext cx="5651277" cy="721895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0070C0"/>
                </a:solidFill>
                <a:highlight>
                  <a:srgbClr val="00FF00"/>
                </a:highlight>
              </a:rPr>
              <a:t>DİKKATİNİZ İÇİN TEŞEKKÜRLER</a:t>
            </a:r>
            <a:br>
              <a:rPr lang="tr-TR" dirty="0">
                <a:highlight>
                  <a:srgbClr val="FF0000"/>
                </a:highlight>
              </a:rPr>
            </a:br>
            <a:endParaRPr lang="tr-TR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86958261"/>
      </p:ext>
    </p:extLst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</TotalTime>
  <Words>1583</Words>
  <Application>Microsoft Office PowerPoint</Application>
  <PresentationFormat>Plačiaekranė</PresentationFormat>
  <Paragraphs>189</Paragraphs>
  <Slides>25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Calibri</vt:lpstr>
      <vt:lpstr>Times New Roman</vt:lpstr>
      <vt:lpstr>Trebuchet MS</vt:lpstr>
      <vt:lpstr>Wingdings</vt:lpstr>
      <vt:lpstr>Wingdings 3</vt:lpstr>
      <vt:lpstr>Yüzeyler</vt:lpstr>
      <vt:lpstr> İklim Değişikliğine Dirençli Şehirler İçin Uyum Stratejileri: Kapsamlı Bir Rehber     Prof. Dr. Tuncer DEMİR</vt:lpstr>
      <vt:lpstr>Önsöz </vt:lpstr>
      <vt:lpstr>Bu Rehber Kitap Neden Önemlidir? </vt:lpstr>
      <vt:lpstr>Bu Rehber Kitap Neden Önemlidir?</vt:lpstr>
      <vt:lpstr>Şehir Odaklı Uyumun Önemi </vt:lpstr>
      <vt:lpstr>Doğal Afetlere Uyum ve Azaltım (Adaptation &amp; Mitigation) </vt:lpstr>
      <vt:lpstr>Uygulanabilir Adaptasyon Eylemleri ve Pratik Çözümler </vt:lpstr>
      <vt:lpstr>Bilimsel ve Görsel Destekli Rehber Niteliği</vt:lpstr>
      <vt:lpstr>Yerel Otoriteler İçin Temel Faydalar </vt:lpstr>
      <vt:lpstr>Eğitim, Farkındalık ve Politika Geliştirme İçin Kaynak Oluşturması </vt:lpstr>
      <vt:lpstr>Kapsayıcı, Sürdürülebilir ve Dirençli Şehirler Vizyonu </vt:lpstr>
      <vt:lpstr>Bu Rehber Kitap;</vt:lpstr>
      <vt:lpstr>ESERİN AYRINTILI İÇERİĞİ</vt:lpstr>
      <vt:lpstr>İklim Değişikliği ve Kentsel Alanlar </vt:lpstr>
      <vt:lpstr>Adaptasyon Süreci: Temel Aşamalar</vt:lpstr>
      <vt:lpstr>Doğal Afetler ve Kentsel Riskler</vt:lpstr>
      <vt:lpstr>Isı Adası Etkisi ve Adaptasyon</vt:lpstr>
      <vt:lpstr>Kentsel Sel ve Adaptasyon </vt:lpstr>
      <vt:lpstr>Kıyı Taşkınları ve Erozyon </vt:lpstr>
      <vt:lpstr>Kuraklık ve Su Kıtlığı </vt:lpstr>
      <vt:lpstr>Halk Sağlığı ve İklim Değişikliği </vt:lpstr>
      <vt:lpstr>Enerji Verimliliği ve Sürdürülebilir Enerji </vt:lpstr>
      <vt:lpstr>Tarım ve Ormancılıkta Uyum </vt:lpstr>
      <vt:lpstr>„PowerPoint“ pateiktis</vt:lpstr>
      <vt:lpstr>DİKKATİNİZ İÇİN TEŞEKKÜRLER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İklim Değişikliğine Dirençli Şehirler İçin Uyum Stratejileri: Kapsamlı Bir Rehber     Prof. Dr. Tuncer DEMİR</dc:title>
  <dc:creator>Tuncer Demir</dc:creator>
  <cp:lastModifiedBy>Word</cp:lastModifiedBy>
  <cp:revision>20</cp:revision>
  <dcterms:created xsi:type="dcterms:W3CDTF">2025-10-07T13:49:45Z</dcterms:created>
  <dcterms:modified xsi:type="dcterms:W3CDTF">2025-10-28T12:00:27Z</dcterms:modified>
</cp:coreProperties>
</file>